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8" r:id="rId6"/>
    <p:sldId id="286" r:id="rId7"/>
    <p:sldId id="283" r:id="rId8"/>
    <p:sldId id="284" r:id="rId9"/>
    <p:sldId id="285" r:id="rId10"/>
    <p:sldId id="287" r:id="rId11"/>
    <p:sldId id="259" r:id="rId12"/>
    <p:sldId id="260" r:id="rId13"/>
    <p:sldId id="288" r:id="rId14"/>
    <p:sldId id="289" r:id="rId15"/>
    <p:sldId id="294" r:id="rId16"/>
    <p:sldId id="262" r:id="rId17"/>
    <p:sldId id="265" r:id="rId18"/>
    <p:sldId id="291" r:id="rId19"/>
    <p:sldId id="293" r:id="rId20"/>
    <p:sldId id="292" r:id="rId21"/>
    <p:sldId id="261" r:id="rId22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291A8E-A218-406D-A102-EECC694A6F65}" v="2" dt="2025-11-18T13:03:40.531"/>
    <p1510:client id="{C3C83771-83E5-0D12-D294-F8D23C5E5742}" v="1" dt="2025-11-19T10:42:09.4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7" autoAdjust="0"/>
  </p:normalViewPr>
  <p:slideViewPr>
    <p:cSldViewPr snapToGrid="0">
      <p:cViewPr varScale="1">
        <p:scale>
          <a:sx n="51" d="100"/>
          <a:sy n="51" d="100"/>
        </p:scale>
        <p:origin x="1256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F3AA588-D935-4316-8F60-7030F7221691}" type="datetime1">
              <a:rPr lang="en-GB" smtClean="0"/>
              <a:t>19/11/2025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0AC623C-86E0-4A85-83FB-F4A716956F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B4B90-5A51-4008-B8B1-FF1256259E7D}" type="datetime1">
              <a:rPr lang="en-GB" smtClean="0"/>
              <a:pPr/>
              <a:t>19/11/2025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37D7554-D10C-4E29-B8E6-BB7111FA614F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764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753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2D68A-EA03-3DCE-7715-2B3586663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CFAF6A-C85F-95D0-AA07-BFA8E1E684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0F98D9-30A6-FE8C-D59C-368F8A9712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EBD74D-5098-8434-F78A-C0D5B213F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924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A6BC1-F2F6-1C03-7265-D17887362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607647-CF1F-63E5-19F9-2B4D9292D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7FBA3A-A212-8411-7778-FCBE771E6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B0320-FBF5-895B-5E70-249E950933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74810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46C7F-8C56-F4C9-D9ED-5EA88AA8C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3A6068-F442-69AE-57A1-585230AEAD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7625BA-1FEF-98AA-D1D7-AFB7B4FED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899C57-26A2-AAA5-FA50-3869AD242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568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sz="900" b="0" kern="1200" cap="all" spc="150" baseline="0" noProof="0" dirty="0">
              <a:solidFill>
                <a:schemeClr val="bg1"/>
              </a:solidFill>
              <a:latin typeface="Univers Light" panose="020B0403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992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963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A1983-A5E1-2DA2-1467-197FB3EFB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51823D-D107-86C4-59BD-3F3EE3E09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EBB5CF-BA0A-0D33-2E40-AE4A5660E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82A8DF-DC26-8860-9E74-1A70ACED21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160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72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185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6FD2B-7FE8-EF59-47AC-48E809A9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AEA1E9-86EB-7205-A500-5E2BB9D7A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438BA4-00CC-26A6-7EE6-03706163E6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7E20B-1304-74CC-747F-C4152C5764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252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65500-D497-D883-521A-D75225577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A350D1-0CBC-221A-5AF0-06B0C270A5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1CB1F1-50AF-3590-0A36-E9B0B4626A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154EE3-346E-0425-31BB-51E6EA29CF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222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DA9F1-EABF-2C0B-1B58-6403AA735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6B731A-5DC1-D22B-182C-175E298FB1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900352-01CD-BBD8-9D24-F715DAA714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A6CD2D-8C19-0339-CF49-EDFA7A9369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701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87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5C9C5B-BBA9-42AB-806E-92FC22E19CBA}"/>
              </a:ext>
            </a:extLst>
          </p:cNvPr>
          <p:cNvSpPr/>
          <p:nvPr userDrawn="1"/>
        </p:nvSpPr>
        <p:spPr>
          <a:xfrm>
            <a:off x="-1" y="0"/>
            <a:ext cx="903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F30CF48-DD5D-4C81-BA7E-470DCBA61E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76500" y="622103"/>
            <a:ext cx="9715500" cy="3720928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E08E4E-686B-490D-8EA1-DDC9F1BC7C24}"/>
              </a:ext>
            </a:extLst>
          </p:cNvPr>
          <p:cNvCxnSpPr>
            <a:cxnSpLocks/>
          </p:cNvCxnSpPr>
          <p:nvPr userDrawn="1"/>
        </p:nvCxnSpPr>
        <p:spPr>
          <a:xfrm>
            <a:off x="739466" y="0"/>
            <a:ext cx="0" cy="6187736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C78B2B3F-3573-4632-872A-ADB36AF412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9337" y="5779363"/>
            <a:ext cx="2459114" cy="685430"/>
          </a:xfrm>
          <a:prstGeom prst="rect">
            <a:avLst/>
          </a:prstGeom>
        </p:spPr>
        <p:txBody>
          <a:bodyPr rtlCol="0" anchor="ctr"/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800" spc="100" baseline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name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6FF5EE2F-D68A-4C3C-A342-4C0CE6CE20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99663" y="5791178"/>
            <a:ext cx="2459114" cy="685429"/>
          </a:xfrm>
          <a:prstGeom prst="rect">
            <a:avLst/>
          </a:prstGeom>
        </p:spPr>
        <p:txBody>
          <a:bodyPr rtlCol="0"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cap="all" spc="1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2DB723-8435-4F35-BF55-AFB7DC8F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205" y="4965134"/>
            <a:ext cx="4333088" cy="1596004"/>
          </a:xfrm>
          <a:prstGeom prst="rect">
            <a:avLst/>
          </a:prstGeom>
        </p:spPr>
        <p:txBody>
          <a:bodyPr rtlCol="0" anchor="ctr"/>
          <a:lstStyle>
            <a:lvl1pPr>
              <a:lnSpc>
                <a:spcPct val="80000"/>
              </a:lnSpc>
              <a:defRPr sz="5000" spc="100" baseline="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en-GB" noProof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6758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ng Contoso to the Competition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995D6E1F-61DD-45C8-BD0F-87774F3858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1E30-78A1-4D04-868B-2FF65A0CD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8/05/20XX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2EE5A-2D26-4A38-BF97-6266BFC42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8D65601-5AE2-46FC-B138-694DDD2B510D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716CE84D-B2FA-4712-9112-9A6349EE05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08686" y="2921932"/>
            <a:ext cx="4114800" cy="1268810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5EB29FAF-F8EE-4156-8E07-E14DFBABA09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008686" y="4327267"/>
            <a:ext cx="4114800" cy="1268810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5BC42-EC33-40D4-8189-69F1D23AD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86" y="1516597"/>
            <a:ext cx="3980182" cy="1268810"/>
          </a:xfrm>
          <a:prstGeom prst="rect">
            <a:avLst/>
          </a:prstGeom>
        </p:spPr>
        <p:txBody>
          <a:bodyPr rtlCol="0"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832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8D65601-5AE2-46FC-B138-694DDD2B510D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9C0924B-E154-4A9E-830A-0CED0F96BA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12346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09FC371A-791E-4A18-A05F-62DAAB144F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01761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7370EA53-C218-4777-8992-DFE61FD94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176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52263598-CA5C-4D32-8005-69A3003C53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0591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4255F76-4757-4D5C-80D7-A3307CEBC1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807" y="3093970"/>
            <a:ext cx="61531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6948AE7E-55CC-4F22-9239-099E8E8EF2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59421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D91E6446-232F-4870-8335-C708DDB3E7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48836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6A3A8254-B2DC-4C36-8E81-397E7CB3EC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38251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048C7215-4A75-4BF9-96EC-BEA9AA1239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27666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C2FA34D0-4280-4201-9E40-5FE0D81D7D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17081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BD0D6DFA-0AE8-42A3-ADA8-785B98B99E4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06496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7E475D18-842D-4508-9049-99A36DA389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395907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F7A2B249-C1B4-4F5F-9C74-B3763CCFC8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12346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64240E02-7397-4BFB-923B-4E4A96C7C8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01761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41400094-84D6-4303-BA4B-0E0D1FF018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91176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AAF6E8A4-DDDD-49A1-B1C9-3574B58A8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80591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D9AB8D6A-C296-4468-9A7D-7F46B3642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10807" y="4795797"/>
            <a:ext cx="61531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D17C8109-2F1A-4248-BE14-FE5D4AE1E3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59421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5735C006-B8AC-427F-A337-4F607EB5431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48836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B62C7805-F615-4B77-89DD-63F1F946E7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38251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7B0BABA0-0326-410E-AECF-0D41365DD4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27666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9E4FCBEC-4348-4D10-B139-FD526C86B17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17081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DA4FA8D2-F1E5-4A88-855F-84D521DB704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06496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7E27FFDC-7B67-4C2F-8712-C7961E6E9A9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95907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B098AA04-538E-4D0B-BC5E-3C79B451D15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6804" y="2672211"/>
            <a:ext cx="1021001" cy="501726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Add year</a:t>
            </a:r>
          </a:p>
        </p:txBody>
      </p:sp>
      <p:sp>
        <p:nvSpPr>
          <p:cNvPr id="52" name="Text Placeholder 14">
            <a:extLst>
              <a:ext uri="{FF2B5EF4-FFF2-40B4-BE49-F238E27FC236}">
                <a16:creationId xmlns:a16="http://schemas.microsoft.com/office/drawing/2014/main" id="{80992CBE-A6F0-4FF1-8F4F-84B050480AD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6804" y="4361409"/>
            <a:ext cx="1021001" cy="501726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Add year</a:t>
            </a:r>
          </a:p>
        </p:txBody>
      </p:sp>
      <p:sp>
        <p:nvSpPr>
          <p:cNvPr id="53" name="Text Placeholder 14">
            <a:extLst>
              <a:ext uri="{FF2B5EF4-FFF2-40B4-BE49-F238E27FC236}">
                <a16:creationId xmlns:a16="http://schemas.microsoft.com/office/drawing/2014/main" id="{738B60B3-540F-4900-A4BB-0B521A1F75C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029367" y="2067200"/>
            <a:ext cx="1440088" cy="469597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54" name="Text Placeholder 14">
            <a:extLst>
              <a:ext uri="{FF2B5EF4-FFF2-40B4-BE49-F238E27FC236}">
                <a16:creationId xmlns:a16="http://schemas.microsoft.com/office/drawing/2014/main" id="{FD7D7797-7938-4D6E-B5A4-21536E2021E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97612" y="2067200"/>
            <a:ext cx="1440088" cy="469597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55" name="Text Placeholder 14">
            <a:extLst>
              <a:ext uri="{FF2B5EF4-FFF2-40B4-BE49-F238E27FC236}">
                <a16:creationId xmlns:a16="http://schemas.microsoft.com/office/drawing/2014/main" id="{F7B339B7-1A20-4B38-8EAE-3C98E757DA3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44687" y="2067200"/>
            <a:ext cx="1440088" cy="469597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56" name="Text Placeholder 14">
            <a:extLst>
              <a:ext uri="{FF2B5EF4-FFF2-40B4-BE49-F238E27FC236}">
                <a16:creationId xmlns:a16="http://schemas.microsoft.com/office/drawing/2014/main" id="{3D0B1401-F4EC-4750-A2AA-34CD72504AC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029367" y="3869787"/>
            <a:ext cx="1440088" cy="408780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57" name="Text Placeholder 14">
            <a:extLst>
              <a:ext uri="{FF2B5EF4-FFF2-40B4-BE49-F238E27FC236}">
                <a16:creationId xmlns:a16="http://schemas.microsoft.com/office/drawing/2014/main" id="{25C7DA61-BA93-48EE-BB6E-9E5D96271AC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976442" y="3869787"/>
            <a:ext cx="1440088" cy="408780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none" spc="10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58" name="Text Placeholder 14">
            <a:extLst>
              <a:ext uri="{FF2B5EF4-FFF2-40B4-BE49-F238E27FC236}">
                <a16:creationId xmlns:a16="http://schemas.microsoft.com/office/drawing/2014/main" id="{6B7F232D-8C58-4A29-8A95-52E6B74C053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23517" y="3869787"/>
            <a:ext cx="1440088" cy="408780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2334811-4848-4246-ACD8-273541203B2A}"/>
              </a:ext>
            </a:extLst>
          </p:cNvPr>
          <p:cNvCxnSpPr>
            <a:cxnSpLocks/>
          </p:cNvCxnSpPr>
          <p:nvPr userDrawn="1"/>
        </p:nvCxnSpPr>
        <p:spPr>
          <a:xfrm>
            <a:off x="0" y="755452"/>
            <a:ext cx="980936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5E76D73-D506-4E6B-A789-AB87E732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0418" y="100579"/>
            <a:ext cx="1943381" cy="1268811"/>
          </a:xfrm>
          <a:prstGeom prst="rect">
            <a:avLst/>
          </a:prstGeom>
        </p:spPr>
        <p:txBody>
          <a:bodyPr rtlCol="0" anchor="ctr"/>
          <a:lstStyle>
            <a:lvl1pPr algn="r"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27700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A3D8856B-7A24-4C55-9910-ED81BFA0A0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8/05/20XX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B3118EB-9968-4E6E-B2B6-A76765DCFA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101509" y="2431279"/>
            <a:ext cx="4288971" cy="3055121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ABAA64D-DEC0-453B-A9D7-7183AF0CE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74F7F62-A2D6-471E-83D8-44BA2699C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fld id="{18D65601-5AE2-46FC-B138-694DDD2B510D}" type="slidenum">
              <a:rPr lang="en-GB" noProof="0" smtClean="0"/>
              <a:pPr/>
              <a:t>‹#›</a:t>
            </a:fld>
            <a:endParaRPr lang="en-GB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88F189-31A8-4BA7-80D9-4A40A4E2B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34820" y="-3976"/>
            <a:ext cx="0" cy="215934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4EE86B4-3F11-45CB-96F9-7D1AB761A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506" y="1761891"/>
            <a:ext cx="4288971" cy="532862"/>
          </a:xfrm>
          <a:prstGeom prst="rect">
            <a:avLst/>
          </a:prstGeom>
        </p:spPr>
        <p:txBody>
          <a:bodyPr rtlCol="0"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2730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 for Busines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60ED5431-1075-4889-87EB-D79FFE5096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04630"/>
            <a:ext cx="12192000" cy="4062247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en-GB" noProof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8D65601-5AE2-46FC-B138-694DDD2B510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E7CC669C-5E68-40A8-8F59-E044A32F4B3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999340"/>
            <a:ext cx="5578870" cy="1408770"/>
          </a:xfrm>
          <a:prstGeom prst="rect">
            <a:avLst/>
          </a:prstGeom>
        </p:spPr>
        <p:txBody>
          <a:bodyPr rtlCol="0"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3EEC13B-7926-4108-B0C5-F3A2A5AE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C546480-8B8D-4EF8-8C6A-DFFAC275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559" y="1352736"/>
            <a:ext cx="3037792" cy="657883"/>
          </a:xfrm>
          <a:prstGeom prst="rect">
            <a:avLst/>
          </a:prstGeom>
        </p:spPr>
        <p:txBody>
          <a:bodyPr rtlCol="0" anchor="ctr"/>
          <a:lstStyle>
            <a:lvl1pPr algn="l">
              <a:lnSpc>
                <a:spcPct val="100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7896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to Action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5B931B-7725-4C86-A82C-07F42F44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6D3891-B2BA-4AE6-AAA7-560547F4B5E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8/05/20XX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831967-45C9-40AF-A955-56E9578BC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6167DEC-7546-44F6-AD64-E71C2FF1C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fld id="{18D65601-5AE2-46FC-B138-694DDD2B510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1241730-14B7-407E-9517-F4510520D03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11900" y="3282850"/>
            <a:ext cx="5350010" cy="1030734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55B60F-1D5E-4B0C-8354-2E7AA187F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898" y="2471206"/>
            <a:ext cx="5350010" cy="867398"/>
          </a:xfrm>
          <a:prstGeom prst="rect">
            <a:avLst/>
          </a:prstGeom>
        </p:spPr>
        <p:txBody>
          <a:bodyPr rtlCol="0" anchor="ctr"/>
          <a:lstStyle>
            <a:lvl1pPr>
              <a:lnSpc>
                <a:spcPct val="100000"/>
              </a:lnSpc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1455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C6F1ED5-824E-4C14-8D5E-5A0A26C5421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8D65601-5AE2-46FC-B138-694DDD2B510D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9F762423-7F4E-4A21-8F09-05418F82F9D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78765" y="3267882"/>
            <a:ext cx="3193926" cy="2203224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AE728-7030-4847-B87B-FDB4B86E0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8765" y="2371063"/>
            <a:ext cx="3193926" cy="999451"/>
          </a:xfrm>
          <a:prstGeom prst="rect">
            <a:avLst/>
          </a:prstGeom>
        </p:spPr>
        <p:txBody>
          <a:bodyPr rtlCol="0"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101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F5ED5F1-A62B-4555-807E-91FAE1443C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D60F5-07EA-4D8F-AAFA-0F48CB785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D4C42-D293-4981-BA06-A4638BEE1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E9D98-F221-47DC-AE55-8165BB7A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8D65601-5AE2-46FC-B138-694DDD2B510D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4C3D64C-77F6-4601-B573-9A9B6E23BB6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75242" y="2051170"/>
            <a:ext cx="5362575" cy="3532188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CD17CD-E6D2-4329-B271-1E59AA986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2" y="1418953"/>
            <a:ext cx="5362575" cy="495691"/>
          </a:xfrm>
          <a:prstGeom prst="rect">
            <a:avLst/>
          </a:prstGeom>
        </p:spPr>
        <p:txBody>
          <a:bodyPr rtlCol="0"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3684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Presenter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CD5AE0D9-6B20-4F29-A35B-2A00C25FF8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82906" y="0"/>
            <a:ext cx="4635426" cy="6857999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C56C8-D828-4A31-A5B9-CF1AEFA70D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1846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en-GB" noProof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B0264-B3C3-46A0-80DD-67C59DB2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D3C3B-0FFE-494C-B4AC-477B6A9D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fld id="{18D65601-5AE2-46FC-B138-694DDD2B510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285A10A-1880-4D4E-A99B-1C19043F2A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0189" y="2396358"/>
            <a:ext cx="3266975" cy="326687"/>
          </a:xfrm>
          <a:prstGeom prst="rect">
            <a:avLst/>
          </a:prstGeom>
        </p:spPr>
        <p:txBody>
          <a:bodyPr rtlCol="0"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b="1" spc="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Click to add name</a:t>
            </a:r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24F1FC7-2617-499A-8CB8-B61FC7D9B7B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9508" y="2756830"/>
            <a:ext cx="4834569" cy="2384195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defRPr sz="1400" spc="100" baseline="0"/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169A36-7DEF-42D4-850F-59A3233F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834" y="0"/>
            <a:ext cx="0" cy="27574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CADB6D5-97B3-42ED-B8C7-5AD951CB8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729133" y="2551471"/>
            <a:ext cx="346286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9B7B60A-1B6C-4E40-94D7-AE1BD371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0973" y="4189152"/>
            <a:ext cx="3121302" cy="469478"/>
          </a:xfrm>
          <a:prstGeom prst="rect">
            <a:avLst/>
          </a:prstGeom>
        </p:spPr>
        <p:txBody>
          <a:bodyPr rtlCol="0" anchor="ctr"/>
          <a:lstStyle>
            <a:lvl1pPr algn="r"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 rtl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48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BFE3E-14BB-4DC6-A806-1E62C1D2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7" y="1360309"/>
            <a:ext cx="2909309" cy="657882"/>
          </a:xfrm>
          <a:prstGeom prst="rect">
            <a:avLst/>
          </a:prstGeom>
        </p:spPr>
        <p:txBody>
          <a:bodyPr rtlCol="0"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EFD7EF65-6DE9-4029-B3A0-F08E11BC9E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795752"/>
            <a:ext cx="12192000" cy="4062247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123B9F8E-DAD6-45B2-B55B-B070484318C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1075509"/>
            <a:ext cx="5293260" cy="1408770"/>
          </a:xfrm>
          <a:prstGeom prst="rect">
            <a:avLst/>
          </a:prstGeom>
        </p:spPr>
        <p:txBody>
          <a:bodyPr rtlCol="0"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F9177-0C51-4496-B5AE-7ED4F8F3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7A035F-C837-4CCA-BB19-CE656F057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E2F927-F23D-4ABB-BEC9-11C2CC69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fld id="{18D65601-5AE2-46FC-B138-694DDD2B510D}" type="slidenum">
              <a:rPr lang="en-GB" noProof="0" smtClean="0"/>
              <a:pPr/>
              <a:t>‹#›</a:t>
            </a:fld>
            <a:endParaRPr lang="en-GB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44728-2BE1-4CB4-A19E-903E75BD8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27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out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109947-4B08-4C56-B65B-A6FDFEF47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510815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87A38D-E82D-42F1-A188-30F49DD50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39785" y="0"/>
            <a:ext cx="0" cy="2514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1205ABD4-5AFD-4B99-8836-D12AA42FCC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82510" y="0"/>
            <a:ext cx="7609489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80A53F-EFDF-40A3-B9E3-58EB0D3F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8/05/20XX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F547C10E-8A59-4B22-ADF0-994850F759D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17111" y="2906895"/>
            <a:ext cx="4606159" cy="2221291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9DE00E7-8296-408A-905C-ECBA407C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00B3723-B30F-4BDB-A030-4B06ADE7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8D65601-5AE2-46FC-B138-694DDD2B510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4FA9AB-9D34-43A5-947E-835D7FE2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2" y="2225678"/>
            <a:ext cx="4607268" cy="469476"/>
          </a:xfrm>
          <a:prstGeom prst="rect">
            <a:avLst/>
          </a:prstGeom>
        </p:spPr>
        <p:txBody>
          <a:bodyPr rtlCol="0"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4523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840FD269-E069-45DA-B668-BE984BFA32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9DE71-7B7A-4473-ABD8-99575CAFB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en-GB" noProof="0"/>
              <a:t>8/05/20XX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AA1C9B-284B-4C89-8743-52285AC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C1FE06-5B3A-40E2-82AA-E4516ED2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fld id="{18D65601-5AE2-46FC-B138-694DDD2B510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ACE5847-B709-473D-A366-54ADA852FF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5107" y="3055535"/>
            <a:ext cx="7981786" cy="2609103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3200" i="1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Click to add 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8B1850-15F7-414E-B8F6-3A5B3D10B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083" y="5448575"/>
            <a:ext cx="4881563" cy="463550"/>
          </a:xfrm>
          <a:prstGeom prst="rect">
            <a:avLst/>
          </a:prstGeom>
        </p:spPr>
        <p:txBody>
          <a:bodyPr rtlCol="0"/>
          <a:lstStyle>
            <a:lvl1pPr algn="r">
              <a:defRPr lang="en-US" sz="18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 rtl="0">
              <a:spcBef>
                <a:spcPts val="100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056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ypothesis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5FA8B4-F9F3-4FF5-B11F-483A1B95E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8/05/20XX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7B8F04-28A5-462E-86DE-06C37E405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B2DAE-4645-4AA0-87C9-39874FDB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fld id="{18D65601-5AE2-46FC-B138-694DDD2B510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3BB9146A-68F5-433B-8411-A12C7C8F782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7641" y="1193612"/>
            <a:ext cx="3513083" cy="1400506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70974D-DE65-42B3-BEB4-235503245B26}"/>
              </a:ext>
            </a:extLst>
          </p:cNvPr>
          <p:cNvSpPr/>
          <p:nvPr userDrawn="1"/>
        </p:nvSpPr>
        <p:spPr>
          <a:xfrm>
            <a:off x="6360072" y="924801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5BA888A7-F91E-4923-AB10-31BEF8C2FEB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747641" y="4120055"/>
            <a:ext cx="3513083" cy="1185839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803CCC-79BF-4752-81AA-D68AB023A6B6}"/>
              </a:ext>
            </a:extLst>
          </p:cNvPr>
          <p:cNvSpPr/>
          <p:nvPr userDrawn="1"/>
        </p:nvSpPr>
        <p:spPr>
          <a:xfrm>
            <a:off x="6360072" y="3584028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CBC35A-FE4E-467A-A20D-9063B371C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03095" y="0"/>
            <a:ext cx="0" cy="37047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>
            <a:extLst>
              <a:ext uri="{FF2B5EF4-FFF2-40B4-BE49-F238E27FC236}">
                <a16:creationId xmlns:a16="http://schemas.microsoft.com/office/drawing/2014/main" id="{A4FC0018-1CBF-4BC0-BE79-B983651D8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005213" y="4932422"/>
            <a:ext cx="2635209" cy="523708"/>
          </a:xfrm>
          <a:prstGeom prst="rect">
            <a:avLst/>
          </a:prstGeom>
        </p:spPr>
        <p:txBody>
          <a:bodyPr rtlCol="0" anchor="ctr"/>
          <a:lstStyle>
            <a:lvl1pPr algn="r"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algn="r" rtl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744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of Communication Tools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6ACE2-BA16-48C7-A451-845668BC0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9B479B-4CEB-47DB-903C-2E2D2445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6F2130-E7AA-4706-B388-47F7E032B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8D65601-5AE2-46FC-B138-694DDD2B510D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311573-5DB1-44CE-818B-9E5F570408F1}"/>
              </a:ext>
            </a:extLst>
          </p:cNvPr>
          <p:cNvSpPr/>
          <p:nvPr userDrawn="1"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9" name="Content Placeholder 15">
            <a:extLst>
              <a:ext uri="{FF2B5EF4-FFF2-40B4-BE49-F238E27FC236}">
                <a16:creationId xmlns:a16="http://schemas.microsoft.com/office/drawing/2014/main" id="{6E328664-C733-476A-81C6-2A0B15B001A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029158" y="2838122"/>
            <a:ext cx="1786759" cy="430923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4DA6C57C-E2CB-484E-94E6-9AB8DC7DB4C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029158" y="3379435"/>
            <a:ext cx="1786759" cy="430923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1" name="Content Placeholder 15">
            <a:extLst>
              <a:ext uri="{FF2B5EF4-FFF2-40B4-BE49-F238E27FC236}">
                <a16:creationId xmlns:a16="http://schemas.microsoft.com/office/drawing/2014/main" id="{97E74E6E-CDEF-424A-B7CE-5B34A0AC34D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029158" y="3928699"/>
            <a:ext cx="1786759" cy="430923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22" name="Content Placeholder 15">
            <a:extLst>
              <a:ext uri="{FF2B5EF4-FFF2-40B4-BE49-F238E27FC236}">
                <a16:creationId xmlns:a16="http://schemas.microsoft.com/office/drawing/2014/main" id="{E7A1AA76-7517-4C53-B2A4-EE8B1C6ADDD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029158" y="4476966"/>
            <a:ext cx="1786759" cy="430923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273C9D83-2282-43F4-BB54-7CDA96B45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98588" y="1307183"/>
            <a:ext cx="1783393" cy="178305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 rtl="0"/>
            <a:r>
              <a:rPr lang="en-GB" noProof="0"/>
              <a:t>#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90C1AC4A-23E9-4676-A30E-E39B4342FF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98588" y="3703828"/>
            <a:ext cx="1783393" cy="178305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 rtl="0"/>
            <a:r>
              <a:rPr lang="en-GB" noProof="0"/>
              <a:t>#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2C256BCC-FED6-4D75-8C65-5967DD2E01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33309" y="1307183"/>
            <a:ext cx="1783393" cy="178305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 rtl="0"/>
            <a:r>
              <a:rPr lang="en-GB" noProof="0"/>
              <a:t>#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036A0378-B8F0-463A-A66D-83D798223E3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3309" y="3703828"/>
            <a:ext cx="1783393" cy="178305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 rtl="0"/>
            <a:r>
              <a:rPr lang="en-GB" noProof="0"/>
              <a:t>#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BDF22D-6760-4BDD-92EF-E940DCC02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697" y="1369287"/>
            <a:ext cx="4079564" cy="1268810"/>
          </a:xfrm>
          <a:prstGeom prst="rect">
            <a:avLst/>
          </a:prstGeom>
        </p:spPr>
        <p:txBody>
          <a:bodyPr rtlCol="0"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580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king Great Products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AADBBE-F1E3-480E-BE79-B55DEF941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C868C7-0B77-47B8-9C16-7F97AA9F0D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n-GB" noProof="0"/>
              <a:t>Click to add photo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4198D5-23F4-441A-AD0A-C6CD015E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8/05/20XX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E5DAC80-95FC-4BA1-98B2-5631FB3B019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337298" y="3200401"/>
            <a:ext cx="5257799" cy="1701800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n-GB" noProof="0"/>
              <a:t>Click to add text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64448FE-96B4-43C5-8721-4FBF69ED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104834-0355-4576-A9E5-FF5B92B3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fld id="{18D65601-5AE2-46FC-B138-694DDD2B510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D2D377-D829-49CC-9253-683054B9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298" y="2063075"/>
            <a:ext cx="5257799" cy="1268810"/>
          </a:xfrm>
          <a:prstGeom prst="rect">
            <a:avLst/>
          </a:prstGeom>
        </p:spPr>
        <p:txBody>
          <a:bodyPr rtlCol="0" anchor="ctr"/>
          <a:lstStyle>
            <a:lvl1pPr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812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r>
              <a:rPr lang="en-GB" noProof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r>
              <a:rPr lang="en-GB" noProof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fld id="{18D65601-5AE2-46FC-B138-694DDD2B510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4DCE26-8B90-4B2C-883A-D5FFC365BF8A}"/>
              </a:ext>
            </a:extLst>
          </p:cNvPr>
          <p:cNvSpPr txBox="1"/>
          <p:nvPr userDrawn="1"/>
        </p:nvSpPr>
        <p:spPr>
          <a:xfrm>
            <a:off x="5637320" y="2974019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AEEB6582-6001-4276-8F87-1470B6FA14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723" y="5102678"/>
            <a:ext cx="6785945" cy="1790700"/>
          </a:xfrm>
        </p:spPr>
        <p:txBody>
          <a:bodyPr rtlCol="0"/>
          <a:lstStyle/>
          <a:p>
            <a:pPr rtl="0"/>
            <a:endParaRPr lang="en-GB" dirty="0">
              <a:solidFill>
                <a:schemeClr val="bg1"/>
              </a:solidFill>
              <a:latin typeface="Libre Baskerville" panose="02000000000000000000" pitchFamily="2" charset="0"/>
            </a:endParaRPr>
          </a:p>
          <a:p>
            <a:pPr rtl="0"/>
            <a:endParaRPr lang="en-GB" dirty="0">
              <a:solidFill>
                <a:schemeClr val="bg1"/>
              </a:solidFill>
              <a:latin typeface="Libre Baskerville" panose="02000000000000000000" pitchFamily="2" charset="0"/>
            </a:endParaRPr>
          </a:p>
          <a:p>
            <a:pPr rtl="0"/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Ciaran Lynch</a:t>
            </a:r>
          </a:p>
          <a:p>
            <a:pPr rtl="0"/>
            <a:endParaRPr lang="en-GB" dirty="0">
              <a:solidFill>
                <a:schemeClr val="bg1"/>
              </a:solidFill>
              <a:latin typeface="Libre Baskerville" panose="02000000000000000000" pitchFamily="2" charset="0"/>
            </a:endParaRPr>
          </a:p>
          <a:p>
            <a:pPr rtl="0"/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03/12/2025</a:t>
            </a:r>
          </a:p>
        </p:txBody>
      </p:sp>
      <p:sp>
        <p:nvSpPr>
          <p:cNvPr id="4" name="AutoShape 4" descr="The Brehon Hotel">
            <a:extLst>
              <a:ext uri="{FF2B5EF4-FFF2-40B4-BE49-F238E27FC236}">
                <a16:creationId xmlns:a16="http://schemas.microsoft.com/office/drawing/2014/main" id="{3D7ADE7F-3D9C-CB7A-C1AC-22D10C65765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9E34F0-5B1D-C8DD-CCAC-2B7A2C3C7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205" y="4674093"/>
            <a:ext cx="2914650" cy="1790700"/>
          </a:xfrm>
          <a:prstGeom prst="rect">
            <a:avLst/>
          </a:prstGeo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D736AAB9-7E84-2678-9779-53194D7ADC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t="15955" b="15955"/>
          <a:stretch>
            <a:fillRect/>
          </a:stretch>
        </p:blipFill>
        <p:spPr>
          <a:xfrm>
            <a:off x="2043277" y="381393"/>
            <a:ext cx="9715500" cy="3720928"/>
          </a:xfrm>
        </p:spPr>
      </p:pic>
      <p:sp>
        <p:nvSpPr>
          <p:cNvPr id="3" name="AutoShape 4">
            <a:extLst>
              <a:ext uri="{FF2B5EF4-FFF2-40B4-BE49-F238E27FC236}">
                <a16:creationId xmlns:a16="http://schemas.microsoft.com/office/drawing/2014/main" id="{F6CC4EF9-15DA-DEA2-6189-915D1C1139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51F0E6-9E40-1910-11C1-09257727BD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5188" y="4674093"/>
            <a:ext cx="3216811" cy="139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199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6ACA4-6762-1095-1662-40398A51E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E009B96-7D03-00B2-CFDF-A2BF6C211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2" y="2225678"/>
            <a:ext cx="4607268" cy="469476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rtl="0"/>
            <a:r>
              <a:rPr lang="en-GB" dirty="0">
                <a:latin typeface="Libre Baskerville" panose="02000000000000000000" pitchFamily="2" charset="0"/>
              </a:rPr>
              <a:t>Current Situation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DE41A249-D740-76AD-A5EB-80839DC0388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17111" y="2906895"/>
            <a:ext cx="2535532" cy="1665105"/>
          </a:xfrm>
        </p:spPr>
        <p:txBody>
          <a:bodyPr rtlCol="0"/>
          <a:lstStyle/>
          <a:p>
            <a:pPr rtl="0"/>
            <a:r>
              <a:rPr lang="en-GB" sz="1800" dirty="0">
                <a:latin typeface="Libre Baskerville" panose="02000000000000000000" pitchFamily="2" charset="0"/>
              </a:rPr>
              <a:t>A lot of the communication that we receive, and the responses are very generic and repetitive.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090695-DCAC-D59A-2A46-66E6E3790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/>
          <a:p>
            <a:pPr rtl="0"/>
            <a:r>
              <a:rPr lang="en-GB"/>
              <a:t>Conference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9A8AD8-796E-5F55-67F5-44A8FF410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/>
          <a:p>
            <a:pPr rtl="0"/>
            <a:fld id="{18D65601-5AE2-46FC-B138-694DDD2B510D}" type="slidenum">
              <a:rPr lang="en-GB" smtClean="0"/>
              <a:pPr rtl="0"/>
              <a:t>10</a:t>
            </a:fld>
            <a:endParaRPr lang="en-GB"/>
          </a:p>
        </p:txBody>
      </p:sp>
      <p:pic>
        <p:nvPicPr>
          <p:cNvPr id="8194" name="Picture 2" descr="Download Logo, Gmail, Email. Royalty-Free Stock Illustration ...">
            <a:extLst>
              <a:ext uri="{FF2B5EF4-FFF2-40B4-BE49-F238E27FC236}">
                <a16:creationId xmlns:a16="http://schemas.microsoft.com/office/drawing/2014/main" id="{1C06DB3E-D652-53D8-0D44-E0B52DD4F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3175" y="2981506"/>
            <a:ext cx="831022" cy="59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351,300+ Old Phone Stock Photos, Pictures &amp; Royalty-Free Images - iStock">
            <a:extLst>
              <a:ext uri="{FF2B5EF4-FFF2-40B4-BE49-F238E27FC236}">
                <a16:creationId xmlns:a16="http://schemas.microsoft.com/office/drawing/2014/main" id="{56529C9B-E617-FB2C-8984-A9C789F2D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288" y="2058801"/>
            <a:ext cx="831022" cy="55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Facebook">
            <a:extLst>
              <a:ext uri="{FF2B5EF4-FFF2-40B4-BE49-F238E27FC236}">
                <a16:creationId xmlns:a16="http://schemas.microsoft.com/office/drawing/2014/main" id="{EDEF9BF5-7C17-A834-546D-498F80760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270" y="3856422"/>
            <a:ext cx="598832" cy="59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Instagram - Wikipedia">
            <a:extLst>
              <a:ext uri="{FF2B5EF4-FFF2-40B4-BE49-F238E27FC236}">
                <a16:creationId xmlns:a16="http://schemas.microsoft.com/office/drawing/2014/main" id="{4552D2BC-5ED3-E51C-3FBB-6DD9D0194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270" y="4774398"/>
            <a:ext cx="683645" cy="68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18">
            <a:extLst>
              <a:ext uri="{FF2B5EF4-FFF2-40B4-BE49-F238E27FC236}">
                <a16:creationId xmlns:a16="http://schemas.microsoft.com/office/drawing/2014/main" id="{5924382F-B667-7915-1D45-848E027B82EC}"/>
              </a:ext>
            </a:extLst>
          </p:cNvPr>
          <p:cNvSpPr txBox="1">
            <a:spLocks/>
          </p:cNvSpPr>
          <p:nvPr/>
        </p:nvSpPr>
        <p:spPr>
          <a:xfrm>
            <a:off x="4460287" y="3909493"/>
            <a:ext cx="4752753" cy="874530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3C9D503-CD0A-0C18-97F5-EA2D60A8C884}"/>
              </a:ext>
            </a:extLst>
          </p:cNvPr>
          <p:cNvSpPr/>
          <p:nvPr/>
        </p:nvSpPr>
        <p:spPr>
          <a:xfrm>
            <a:off x="4519845" y="1518545"/>
            <a:ext cx="5086350" cy="51212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Content Placeholder 18">
            <a:extLst>
              <a:ext uri="{FF2B5EF4-FFF2-40B4-BE49-F238E27FC236}">
                <a16:creationId xmlns:a16="http://schemas.microsoft.com/office/drawing/2014/main" id="{8FB5F9DE-34AD-CA2E-8305-DBAE33C32A84}"/>
              </a:ext>
            </a:extLst>
          </p:cNvPr>
          <p:cNvSpPr txBox="1">
            <a:spLocks/>
          </p:cNvSpPr>
          <p:nvPr/>
        </p:nvSpPr>
        <p:spPr>
          <a:xfrm>
            <a:off x="5499271" y="3177476"/>
            <a:ext cx="2359613" cy="33777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Libre Baskerville" panose="02000000000000000000" pitchFamily="2" charset="0"/>
              </a:rPr>
              <a:t>What time is check in?</a:t>
            </a:r>
          </a:p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21" name="Content Placeholder 18">
            <a:extLst>
              <a:ext uri="{FF2B5EF4-FFF2-40B4-BE49-F238E27FC236}">
                <a16:creationId xmlns:a16="http://schemas.microsoft.com/office/drawing/2014/main" id="{E94F6BE6-EBEF-6898-EDD0-80AFB9DC640F}"/>
              </a:ext>
            </a:extLst>
          </p:cNvPr>
          <p:cNvSpPr txBox="1">
            <a:spLocks/>
          </p:cNvSpPr>
          <p:nvPr/>
        </p:nvSpPr>
        <p:spPr>
          <a:xfrm>
            <a:off x="4822361" y="1700777"/>
            <a:ext cx="2547277" cy="33777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Libre Baskerville" panose="02000000000000000000" pitchFamily="2" charset="0"/>
              </a:rPr>
              <a:t>Do you have availability?</a:t>
            </a:r>
          </a:p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22" name="Content Placeholder 18">
            <a:extLst>
              <a:ext uri="{FF2B5EF4-FFF2-40B4-BE49-F238E27FC236}">
                <a16:creationId xmlns:a16="http://schemas.microsoft.com/office/drawing/2014/main" id="{108F2488-C011-564C-BCB1-6665194C7262}"/>
              </a:ext>
            </a:extLst>
          </p:cNvPr>
          <p:cNvSpPr txBox="1">
            <a:spLocks/>
          </p:cNvSpPr>
          <p:nvPr/>
        </p:nvSpPr>
        <p:spPr>
          <a:xfrm>
            <a:off x="5157658" y="2813226"/>
            <a:ext cx="2359613" cy="33777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Libre Baskerville" panose="02000000000000000000" pitchFamily="2" charset="0"/>
              </a:rPr>
              <a:t>What time is breakfast?</a:t>
            </a:r>
          </a:p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24" name="Content Placeholder 18">
            <a:extLst>
              <a:ext uri="{FF2B5EF4-FFF2-40B4-BE49-F238E27FC236}">
                <a16:creationId xmlns:a16="http://schemas.microsoft.com/office/drawing/2014/main" id="{0FD2B3E4-71BA-5576-05DE-9705EC9E1473}"/>
              </a:ext>
            </a:extLst>
          </p:cNvPr>
          <p:cNvSpPr txBox="1">
            <a:spLocks/>
          </p:cNvSpPr>
          <p:nvPr/>
        </p:nvSpPr>
        <p:spPr>
          <a:xfrm>
            <a:off x="5803507" y="3543886"/>
            <a:ext cx="2359613" cy="33777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Libre Baskerville" panose="02000000000000000000" pitchFamily="2" charset="0"/>
              </a:rPr>
              <a:t>What time is check out?</a:t>
            </a:r>
          </a:p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053EEFC9-5506-D7BE-73D2-34A4376CE821}"/>
              </a:ext>
            </a:extLst>
          </p:cNvPr>
          <p:cNvSpPr txBox="1">
            <a:spLocks/>
          </p:cNvSpPr>
          <p:nvPr/>
        </p:nvSpPr>
        <p:spPr>
          <a:xfrm>
            <a:off x="6042192" y="3910296"/>
            <a:ext cx="2654892" cy="33777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Libre Baskerville" panose="02000000000000000000" pitchFamily="2" charset="0"/>
              </a:rPr>
              <a:t>What time is the bar open?</a:t>
            </a:r>
          </a:p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26" name="Content Placeholder 18">
            <a:extLst>
              <a:ext uri="{FF2B5EF4-FFF2-40B4-BE49-F238E27FC236}">
                <a16:creationId xmlns:a16="http://schemas.microsoft.com/office/drawing/2014/main" id="{E66A40A9-2616-F449-08FB-BF8FE148D202}"/>
              </a:ext>
            </a:extLst>
          </p:cNvPr>
          <p:cNvSpPr txBox="1">
            <a:spLocks/>
          </p:cNvSpPr>
          <p:nvPr/>
        </p:nvSpPr>
        <p:spPr>
          <a:xfrm>
            <a:off x="4822361" y="4279956"/>
            <a:ext cx="2359613" cy="33777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Libre Baskerville" panose="02000000000000000000" pitchFamily="2" charset="0"/>
              </a:rPr>
              <a:t>What time is dinner?</a:t>
            </a:r>
          </a:p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27" name="Content Placeholder 18">
            <a:extLst>
              <a:ext uri="{FF2B5EF4-FFF2-40B4-BE49-F238E27FC236}">
                <a16:creationId xmlns:a16="http://schemas.microsoft.com/office/drawing/2014/main" id="{A2BA02E7-ECA7-2598-D6D3-CEE45DCF79AB}"/>
              </a:ext>
            </a:extLst>
          </p:cNvPr>
          <p:cNvSpPr txBox="1">
            <a:spLocks/>
          </p:cNvSpPr>
          <p:nvPr/>
        </p:nvSpPr>
        <p:spPr>
          <a:xfrm>
            <a:off x="5021694" y="4689703"/>
            <a:ext cx="3788370" cy="33777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Libre Baskerville" panose="02000000000000000000" pitchFamily="2" charset="0"/>
              </a:rPr>
              <a:t>What is the best way to get to the hotel?</a:t>
            </a:r>
          </a:p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28" name="Content Placeholder 18">
            <a:extLst>
              <a:ext uri="{FF2B5EF4-FFF2-40B4-BE49-F238E27FC236}">
                <a16:creationId xmlns:a16="http://schemas.microsoft.com/office/drawing/2014/main" id="{587578F7-F37E-BA67-D28F-E59F0605C24E}"/>
              </a:ext>
            </a:extLst>
          </p:cNvPr>
          <p:cNvSpPr txBox="1">
            <a:spLocks/>
          </p:cNvSpPr>
          <p:nvPr/>
        </p:nvSpPr>
        <p:spPr>
          <a:xfrm>
            <a:off x="5327252" y="5067564"/>
            <a:ext cx="3788370" cy="33777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Libre Baskerville" panose="02000000000000000000" pitchFamily="2" charset="0"/>
              </a:rPr>
              <a:t>Do you offer a shuttle bus?</a:t>
            </a:r>
          </a:p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CB89AAD6-348B-0CC4-D766-F436D2EFF7F5}"/>
              </a:ext>
            </a:extLst>
          </p:cNvPr>
          <p:cNvSpPr txBox="1">
            <a:spLocks/>
          </p:cNvSpPr>
          <p:nvPr/>
        </p:nvSpPr>
        <p:spPr>
          <a:xfrm>
            <a:off x="5624557" y="5458122"/>
            <a:ext cx="3788370" cy="33777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Libre Baskerville" panose="02000000000000000000" pitchFamily="2" charset="0"/>
              </a:rPr>
              <a:t>Can I get a number for a taxi?</a:t>
            </a:r>
          </a:p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30" name="Content Placeholder 18">
            <a:extLst>
              <a:ext uri="{FF2B5EF4-FFF2-40B4-BE49-F238E27FC236}">
                <a16:creationId xmlns:a16="http://schemas.microsoft.com/office/drawing/2014/main" id="{054231C7-5E39-B99E-D073-0A6EDA9AFDC5}"/>
              </a:ext>
            </a:extLst>
          </p:cNvPr>
          <p:cNvSpPr txBox="1">
            <a:spLocks/>
          </p:cNvSpPr>
          <p:nvPr/>
        </p:nvSpPr>
        <p:spPr>
          <a:xfrm>
            <a:off x="5883772" y="5822247"/>
            <a:ext cx="3788370" cy="33777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Libre Baskerville" panose="02000000000000000000" pitchFamily="2" charset="0"/>
              </a:rPr>
              <a:t>What is there to do when it is raining?</a:t>
            </a:r>
          </a:p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31" name="Content Placeholder 18">
            <a:extLst>
              <a:ext uri="{FF2B5EF4-FFF2-40B4-BE49-F238E27FC236}">
                <a16:creationId xmlns:a16="http://schemas.microsoft.com/office/drawing/2014/main" id="{B6E32E37-50B2-2128-9A41-E23614881702}"/>
              </a:ext>
            </a:extLst>
          </p:cNvPr>
          <p:cNvSpPr txBox="1">
            <a:spLocks/>
          </p:cNvSpPr>
          <p:nvPr/>
        </p:nvSpPr>
        <p:spPr>
          <a:xfrm>
            <a:off x="6201501" y="6212805"/>
            <a:ext cx="3788370" cy="33777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Libre Baskerville" panose="02000000000000000000" pitchFamily="2" charset="0"/>
              </a:rPr>
              <a:t>How far away is Killarney town?</a:t>
            </a:r>
          </a:p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2" name="Content Placeholder 18">
            <a:extLst>
              <a:ext uri="{FF2B5EF4-FFF2-40B4-BE49-F238E27FC236}">
                <a16:creationId xmlns:a16="http://schemas.microsoft.com/office/drawing/2014/main" id="{37AB8E07-8250-1F8E-ABC2-FDAAAA13C4A5}"/>
              </a:ext>
            </a:extLst>
          </p:cNvPr>
          <p:cNvSpPr txBox="1">
            <a:spLocks/>
          </p:cNvSpPr>
          <p:nvPr/>
        </p:nvSpPr>
        <p:spPr>
          <a:xfrm>
            <a:off x="5166335" y="2023750"/>
            <a:ext cx="2547277" cy="33777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Libre Baskerville" panose="02000000000000000000" pitchFamily="2" charset="0"/>
              </a:rPr>
              <a:t>What types of rooms?</a:t>
            </a:r>
          </a:p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6" name="Content Placeholder 18">
            <a:extLst>
              <a:ext uri="{FF2B5EF4-FFF2-40B4-BE49-F238E27FC236}">
                <a16:creationId xmlns:a16="http://schemas.microsoft.com/office/drawing/2014/main" id="{06559440-C340-C9EA-E859-71F3A8213233}"/>
              </a:ext>
            </a:extLst>
          </p:cNvPr>
          <p:cNvSpPr txBox="1">
            <a:spLocks/>
          </p:cNvSpPr>
          <p:nvPr/>
        </p:nvSpPr>
        <p:spPr>
          <a:xfrm>
            <a:off x="5818253" y="2368965"/>
            <a:ext cx="2547277" cy="33777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Libre Baskerville" panose="02000000000000000000" pitchFamily="2" charset="0"/>
              </a:rPr>
              <a:t>What are the rates?</a:t>
            </a:r>
          </a:p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DA27069-E654-0191-7350-CB000AFBD7D9}"/>
              </a:ext>
            </a:extLst>
          </p:cNvPr>
          <p:cNvSpPr txBox="1">
            <a:spLocks/>
          </p:cNvSpPr>
          <p:nvPr/>
        </p:nvSpPr>
        <p:spPr>
          <a:xfrm>
            <a:off x="-455101" y="638890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en-GB"/>
            </a:defPPr>
            <a:lvl1pPr marL="0" algn="ctr" defTabSz="914400" rtl="0" eaLnBrk="1" latinLnBrk="0" hangingPunct="1">
              <a:defRPr sz="900" b="0" kern="120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/>
              <a:t>The Brehon Hotel &amp; Spa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0996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E3BAC-CF47-03F6-0C28-76F4C11BD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6875F28-B06E-DE4B-4F61-2C0E26B9C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441" y="1824063"/>
            <a:ext cx="4607268" cy="469476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rtl="0"/>
            <a:r>
              <a:rPr lang="en-GB" dirty="0">
                <a:latin typeface="Libre Baskerville" panose="02000000000000000000" pitchFamily="2" charset="0"/>
              </a:rPr>
              <a:t>Current Situation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D1751093-6473-7701-255F-16580085B56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63441" y="2610224"/>
            <a:ext cx="3496846" cy="3213059"/>
          </a:xfrm>
        </p:spPr>
        <p:txBody>
          <a:bodyPr rtlCol="0"/>
          <a:lstStyle/>
          <a:p>
            <a:pPr rtl="0"/>
            <a:r>
              <a:rPr lang="en-GB" sz="1800" dirty="0">
                <a:latin typeface="Libre Baskerville" panose="02000000000000000000" pitchFamily="2" charset="0"/>
              </a:rPr>
              <a:t>Our Front Office &amp; Reservations Teams</a:t>
            </a:r>
          </a:p>
          <a:p>
            <a:pPr rtl="0"/>
            <a:endParaRPr lang="en-GB" sz="1800" dirty="0">
              <a:latin typeface="Libre Baskerville" panose="02000000000000000000" pitchFamily="2" charset="0"/>
            </a:endParaRPr>
          </a:p>
          <a:p>
            <a:pPr rtl="0"/>
            <a:r>
              <a:rPr lang="en-GB" sz="1800" dirty="0">
                <a:latin typeface="Libre Baskerville" panose="02000000000000000000" pitchFamily="2" charset="0"/>
              </a:rPr>
              <a:t>Our Reception is staffed 16 hours a day.</a:t>
            </a:r>
          </a:p>
          <a:p>
            <a:pPr rtl="0"/>
            <a:r>
              <a:rPr lang="en-GB" sz="1800" dirty="0">
                <a:latin typeface="Libre Baskerville" panose="02000000000000000000" pitchFamily="2" charset="0"/>
              </a:rPr>
              <a:t>Enquiries that come in between 11pm and 7am, wait until the morning for responses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6269DC-39F2-EF11-4C9F-17C04A8F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/>
          <a:p>
            <a:pPr rtl="0"/>
            <a:r>
              <a:rPr lang="en-GB"/>
              <a:t>Conference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7A5A04-5355-7CFA-B9F5-E25C496D6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/>
          <a:p>
            <a:pPr rtl="0"/>
            <a:fld id="{18D65601-5AE2-46FC-B138-694DDD2B510D}" type="slidenum">
              <a:rPr lang="en-GB" smtClean="0"/>
              <a:pPr rtl="0"/>
              <a:t>11</a:t>
            </a:fld>
            <a:endParaRPr lang="en-GB"/>
          </a:p>
        </p:txBody>
      </p:sp>
      <p:pic>
        <p:nvPicPr>
          <p:cNvPr id="8194" name="Picture 2" descr="Download Logo, Gmail, Email. Royalty-Free Stock Illustration ...">
            <a:extLst>
              <a:ext uri="{FF2B5EF4-FFF2-40B4-BE49-F238E27FC236}">
                <a16:creationId xmlns:a16="http://schemas.microsoft.com/office/drawing/2014/main" id="{2F9198A6-97F4-2F70-3B9B-F56DB1D90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3175" y="2981506"/>
            <a:ext cx="831022" cy="59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351,300+ Old Phone Stock Photos, Pictures &amp; Royalty-Free Images - iStock">
            <a:extLst>
              <a:ext uri="{FF2B5EF4-FFF2-40B4-BE49-F238E27FC236}">
                <a16:creationId xmlns:a16="http://schemas.microsoft.com/office/drawing/2014/main" id="{957AA2C7-3081-A382-B60D-A0C740803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288" y="2058801"/>
            <a:ext cx="831022" cy="55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Facebook">
            <a:extLst>
              <a:ext uri="{FF2B5EF4-FFF2-40B4-BE49-F238E27FC236}">
                <a16:creationId xmlns:a16="http://schemas.microsoft.com/office/drawing/2014/main" id="{75459AE8-3EC2-AA82-B1E8-B4175C565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270" y="3856422"/>
            <a:ext cx="598832" cy="59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Instagram - Wikipedia">
            <a:extLst>
              <a:ext uri="{FF2B5EF4-FFF2-40B4-BE49-F238E27FC236}">
                <a16:creationId xmlns:a16="http://schemas.microsoft.com/office/drawing/2014/main" id="{A309D276-08B3-4BF5-5231-B30C07A57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270" y="4774398"/>
            <a:ext cx="683645" cy="68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18">
            <a:extLst>
              <a:ext uri="{FF2B5EF4-FFF2-40B4-BE49-F238E27FC236}">
                <a16:creationId xmlns:a16="http://schemas.microsoft.com/office/drawing/2014/main" id="{A7710743-7B62-ACD8-443D-3DA47FF0CAF3}"/>
              </a:ext>
            </a:extLst>
          </p:cNvPr>
          <p:cNvSpPr txBox="1">
            <a:spLocks/>
          </p:cNvSpPr>
          <p:nvPr/>
        </p:nvSpPr>
        <p:spPr>
          <a:xfrm>
            <a:off x="4460287" y="3909493"/>
            <a:ext cx="4752753" cy="874530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 dirty="0">
              <a:latin typeface="Libre Baskerville" panose="02000000000000000000" pitchFamily="2" charset="0"/>
            </a:endParaRPr>
          </a:p>
        </p:txBody>
      </p:sp>
      <p:sp>
        <p:nvSpPr>
          <p:cNvPr id="15" name="Rectangle: Diagonal Corners Rounded 14">
            <a:extLst>
              <a:ext uri="{FF2B5EF4-FFF2-40B4-BE49-F238E27FC236}">
                <a16:creationId xmlns:a16="http://schemas.microsoft.com/office/drawing/2014/main" id="{52D65576-3E3E-A59F-8FE2-BDE2C5CB5212}"/>
              </a:ext>
            </a:extLst>
          </p:cNvPr>
          <p:cNvSpPr/>
          <p:nvPr/>
        </p:nvSpPr>
        <p:spPr>
          <a:xfrm>
            <a:off x="4867274" y="1534139"/>
            <a:ext cx="5643069" cy="5187336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9F1E5D-E5B8-2770-C9A9-A6F7898C76E7}"/>
              </a:ext>
            </a:extLst>
          </p:cNvPr>
          <p:cNvSpPr txBox="1"/>
          <p:nvPr/>
        </p:nvSpPr>
        <p:spPr>
          <a:xfrm>
            <a:off x="5366532" y="1599098"/>
            <a:ext cx="4929839" cy="503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Check guests in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Check guests out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Deal with all face-to-face enquiries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Deal with all billing queries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Answer calls and divert where necessary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Reply to emails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Reply to messages on booking.com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Reply to messages on Expedia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Do pre-arrival calls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Book dinners, add extra amenities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Allocate bedrooms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  <a:latin typeface="Libre Baskerville" panose="02000000000000000000" pitchFamily="2" charset="0"/>
              </a:rPr>
              <a:t>And much, much more….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ADFD1D9B-4408-0DD4-2639-0EB2A228615B}"/>
              </a:ext>
            </a:extLst>
          </p:cNvPr>
          <p:cNvSpPr txBox="1">
            <a:spLocks/>
          </p:cNvSpPr>
          <p:nvPr/>
        </p:nvSpPr>
        <p:spPr>
          <a:xfrm>
            <a:off x="0" y="629138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en-GB"/>
            </a:defPPr>
            <a:lvl1pPr marL="0" algn="ctr" defTabSz="914400" rtl="0" eaLnBrk="1" latinLnBrk="0" hangingPunct="1">
              <a:defRPr sz="900" b="0" kern="120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/>
              <a:t>The Brehon Hotel &amp; Spa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388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94262-1CA3-50A0-6AF1-E8317E92A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Mobile device with apps">
            <a:extLst>
              <a:ext uri="{FF2B5EF4-FFF2-40B4-BE49-F238E27FC236}">
                <a16:creationId xmlns:a16="http://schemas.microsoft.com/office/drawing/2014/main" id="{0257483A-AC49-BC6C-091E-7537823934B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r="20513"/>
          <a:stretch>
            <a:fillRect/>
          </a:stretch>
        </p:blipFill>
        <p:spPr>
          <a:xfrm>
            <a:off x="675587" y="0"/>
            <a:ext cx="10840825" cy="6857990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B09F93-4086-BDFC-33FA-921932B00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8D65601-5AE2-46FC-B138-694DDD2B510D}" type="slidenum">
              <a:rPr lang="en-GB" smtClean="0"/>
              <a:pPr rtl="0">
                <a:spcAft>
                  <a:spcPts val="600"/>
                </a:spcAft>
              </a:pPr>
              <a:t>12</a:t>
            </a:fld>
            <a:endParaRPr lang="en-GB"/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99D6BF34-A70A-9FC0-F206-431332F70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2088386" y="1202130"/>
            <a:ext cx="5754255" cy="5090535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		We would like a chatbot that will: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sit on our website and some social media channels.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Capable of translating 2-way communication into at least the top 5 languages, ideally more.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Able to pull live data from our website and booking engines, show availability and rates for bedrooms, spa, dining etc…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Integrate into our PMS system to input bookings, update notes etc..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E" dirty="0">
                <a:solidFill>
                  <a:schemeClr val="tx1"/>
                </a:solidFill>
                <a:latin typeface="Libre Baskerville" panose="02000000000000000000" pitchFamily="2" charset="0"/>
              </a:rPr>
              <a:t>Enhance guest experience and engagement with fast, accurate, and personalized support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E" dirty="0">
                <a:solidFill>
                  <a:schemeClr val="tx1"/>
                </a:solidFill>
                <a:latin typeface="Libre Baskerville" panose="02000000000000000000" pitchFamily="2" charset="0"/>
              </a:rPr>
              <a:t>Improve operational efficiency by reducing manual workload for staff.</a:t>
            </a:r>
            <a:endParaRPr lang="en-GB" dirty="0">
              <a:solidFill>
                <a:schemeClr val="tx1"/>
              </a:solidFill>
              <a:latin typeface="Libre Baskerville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dirty="0">
              <a:solidFill>
                <a:schemeClr val="tx1"/>
              </a:solidFill>
              <a:latin typeface="Libre Baskerville" panose="02000000000000000000" pitchFamily="2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D7056FC-5517-AE8F-F1B9-63A901AFC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618" y="441162"/>
            <a:ext cx="8981672" cy="697283"/>
          </a:xfr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/>
          <a:p>
            <a:pPr lvl="0" rtl="0"/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What we would like to achieve… Chatbot Requirements</a:t>
            </a:r>
          </a:p>
        </p:txBody>
      </p:sp>
    </p:spTree>
    <p:extLst>
      <p:ext uri="{BB962C8B-B14F-4D97-AF65-F5344CB8AC3E}">
        <p14:creationId xmlns:p14="http://schemas.microsoft.com/office/powerpoint/2010/main" val="907016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Mobile device with apps">
            <a:extLst>
              <a:ext uri="{FF2B5EF4-FFF2-40B4-BE49-F238E27FC236}">
                <a16:creationId xmlns:a16="http://schemas.microsoft.com/office/drawing/2014/main" id="{08A3DA59-FF3E-BEEC-5AD8-D498461EEF0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r="20513"/>
          <a:stretch>
            <a:fillRect/>
          </a:stretch>
        </p:blipFill>
        <p:spPr>
          <a:xfrm>
            <a:off x="675587" y="0"/>
            <a:ext cx="10840825" cy="6857990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5F5660-F6B8-485C-94CC-0A8868506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8D65601-5AE2-46FC-B138-694DDD2B510D}" type="slidenum">
              <a:rPr lang="en-GB" smtClean="0"/>
              <a:pPr rtl="0">
                <a:spcAft>
                  <a:spcPts val="600"/>
                </a:spcAft>
              </a:pPr>
              <a:t>13</a:t>
            </a:fld>
            <a:endParaRPr lang="en-GB"/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9E9DD8A-3636-40F3-B90A-638534A1C5F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40509" y="1265815"/>
            <a:ext cx="9799781" cy="5227350"/>
          </a:xfrm>
        </p:spPr>
        <p:txBody>
          <a:bodyPr rtlCol="0">
            <a:normAutofit/>
          </a:bodyPr>
          <a:lstStyle/>
          <a:p>
            <a:pPr rtl="0"/>
            <a:endParaRPr lang="en-GB" dirty="0">
              <a:solidFill>
                <a:schemeClr val="tx1"/>
              </a:solidFill>
              <a:latin typeface="Libre Baskerville" panose="02000000000000000000" pitchFamily="2" charset="0"/>
            </a:endParaRP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Answer questions in relation to all aspects of the hotel and the area.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Handle 85%+ of communication before seamlessly transferring to a live hotel agent.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“Digital Concierge” that can assist guests before, during and after their stay, via WhatsApp or similar.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Must have an authentic voice and never frustrate the end users.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Streamline some communication channels to reduce the number of portals required.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Emails, 3rd party, new chatbot portal should ideally all sit within the same portal.</a:t>
            </a:r>
          </a:p>
          <a:p>
            <a:pPr marL="285750" indent="-285750" rt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SMS/</a:t>
            </a:r>
            <a:r>
              <a:rPr lang="en-GB" dirty="0" err="1">
                <a:solidFill>
                  <a:schemeClr val="tx1"/>
                </a:solidFill>
                <a:latin typeface="Libre Baskerville" panose="02000000000000000000" pitchFamily="2" charset="0"/>
              </a:rPr>
              <a:t>Whatsapp</a:t>
            </a:r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 capability – without prohibitive costs.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F1944A9-FD87-4ADB-BC13-44BB7AD0F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618" y="441162"/>
            <a:ext cx="8981672" cy="697283"/>
          </a:xfr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/>
          <a:p>
            <a:pPr lvl="0" rtl="0"/>
            <a:r>
              <a:rPr lang="en-GB" dirty="0">
                <a:solidFill>
                  <a:schemeClr val="tx1"/>
                </a:solidFill>
                <a:latin typeface="Libre Baskerville" panose="02000000000000000000" pitchFamily="2" charset="0"/>
              </a:rPr>
              <a:t>What we would like to achieve… Chatbot Requirements</a:t>
            </a:r>
          </a:p>
        </p:txBody>
      </p:sp>
    </p:spTree>
    <p:extLst>
      <p:ext uri="{BB962C8B-B14F-4D97-AF65-F5344CB8AC3E}">
        <p14:creationId xmlns:p14="http://schemas.microsoft.com/office/powerpoint/2010/main" val="2507141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8347921B-775C-41FF-AD6F-5A1B2D382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755452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7B92578-BA63-47A9-A529-C8D672FC9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7290" y="0"/>
            <a:ext cx="0" cy="25095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0CB150D-1315-4E18-9CC3-E374E9211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84" y="999360"/>
            <a:ext cx="5170731" cy="935299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rtl="0"/>
            <a:r>
              <a:rPr lang="en-GB" dirty="0"/>
              <a:t>Ensuring that we pick the correct solution for our needs.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B1EED4-8761-4D39-902B-6FC13A97F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8D65601-5AE2-46FC-B138-694DDD2B510D}" type="slidenum">
              <a:rPr lang="en-GB" smtClean="0"/>
              <a:pPr rtl="0"/>
              <a:t>14</a:t>
            </a:fld>
            <a:endParaRPr lang="en-GB"/>
          </a:p>
        </p:txBody>
      </p:sp>
      <p:pic>
        <p:nvPicPr>
          <p:cNvPr id="1026" name="Picture 2" descr="Why Your Best Employees Are Frustrated (And How To Fix It)">
            <a:extLst>
              <a:ext uri="{FF2B5EF4-FFF2-40B4-BE49-F238E27FC236}">
                <a16:creationId xmlns:a16="http://schemas.microsoft.com/office/drawing/2014/main" id="{B0803F4F-1230-DE30-055E-B6536DCBC00D}"/>
              </a:ext>
            </a:extLst>
          </p:cNvPr>
          <p:cNvPicPr>
            <a:picLocks noGrp="1" noChangeAspect="1" noChangeArrowheads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8137236" y="1254760"/>
            <a:ext cx="3582517" cy="201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F59C108-0441-9AEE-BA45-274ECE66B9F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37290" y="2141914"/>
            <a:ext cx="7492307" cy="388943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Many solutions are very similar; however, some are a bit stronger in one area or another.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Pricing can be a factor, particularly when integration and set up costs are calculated. WhatsApp costs may be extra again.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One company was just launching into the Irish market, so no real examples to reach out 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Putting them side by side it was difficult to see what would be the best fit for 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 have seen some hotels remove chatbots from their sites recently.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 do not want to be in a situation where we spend weeks planning, training, implementing and we do not see real benefit for our guests or our staff.</a:t>
            </a:r>
          </a:p>
        </p:txBody>
      </p:sp>
    </p:spTree>
    <p:extLst>
      <p:ext uri="{BB962C8B-B14F-4D97-AF65-F5344CB8AC3E}">
        <p14:creationId xmlns:p14="http://schemas.microsoft.com/office/powerpoint/2010/main" val="2004063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F6A4D-489C-5518-1512-DB380961D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3164EB5-AB24-2BDB-E2B8-F25285EB5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7" y="1360309"/>
            <a:ext cx="7385991" cy="718748"/>
          </a:xfr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rtl="0"/>
            <a:r>
              <a:rPr lang="en-GB" sz="2000" dirty="0"/>
              <a:t>Concerns and pitfalls we would like to avoid…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8D8C65-D18E-DDC7-C9EA-65D71D89C6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939" b="22145"/>
          <a:stretch>
            <a:fillRect/>
          </a:stretch>
        </p:blipFill>
        <p:spPr>
          <a:xfrm>
            <a:off x="-86608" y="2622235"/>
            <a:ext cx="12191980" cy="4062247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09F07-EBFE-0C48-0246-8A05FEADB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8D65601-5AE2-46FC-B138-694DDD2B510D}" type="slidenum">
              <a:rPr lang="en-GB" smtClean="0"/>
              <a:pPr rtl="0">
                <a:spcAft>
                  <a:spcPts val="600"/>
                </a:spcAft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238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9385B-4AF0-DBA9-9153-6AA2D4CA7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8AA99626-1D54-539B-AD57-31B8CB85C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755452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6A815F2-A59E-E9CA-6960-D259BC98F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7290" y="0"/>
            <a:ext cx="0" cy="25095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09D9ED1-6EB9-4909-855D-C70A25582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85" y="999361"/>
            <a:ext cx="3980182" cy="1268810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rtl="0"/>
            <a:r>
              <a:rPr lang="en-GB" dirty="0"/>
              <a:t>Concerns for Guests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2C748D-A8E8-ADE0-015B-399EABC13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8D65601-5AE2-46FC-B138-694DDD2B510D}" type="slidenum">
              <a:rPr lang="en-GB" smtClean="0"/>
              <a:pPr rtl="0"/>
              <a:t>16</a:t>
            </a:fld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4FA592E-5793-E5FC-C035-3F0F84DC711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08684" y="2141913"/>
            <a:ext cx="5247735" cy="37167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We cannot have guests struggle to communicate with the chatbot.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It cannot turn people away from our website in frustration.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It must have coherent language and be able to handle more than one element of a question at a time.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Must be multi-lingual.</a:t>
            </a:r>
          </a:p>
          <a:p>
            <a:endParaRPr lang="en-GB" dirty="0"/>
          </a:p>
        </p:txBody>
      </p:sp>
      <p:pic>
        <p:nvPicPr>
          <p:cNvPr id="1028" name="Picture 4" descr="How to Manage Frustration When It Comes to Tech Failures | by  TechforMindfulness | Medium">
            <a:extLst>
              <a:ext uri="{FF2B5EF4-FFF2-40B4-BE49-F238E27FC236}">
                <a16:creationId xmlns:a16="http://schemas.microsoft.com/office/drawing/2014/main" id="{E8AF96FC-09E0-E588-4252-7326A9FD6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12" y="2509520"/>
            <a:ext cx="5441611" cy="3629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857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BAAA4-EFE9-5213-950D-4DF1BC1B1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88208A6A-E84E-30C2-2D66-48E1E0701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755452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465FD49-5EC5-D23C-B446-F4FB1EF87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7290" y="0"/>
            <a:ext cx="0" cy="25095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72D6083-6032-678F-8305-DA0A8C991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85" y="999361"/>
            <a:ext cx="3980182" cy="1268810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rtl="0"/>
            <a:r>
              <a:rPr lang="en-GB" dirty="0"/>
              <a:t>Concerns for Staff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ACF997-5984-AD9A-21CF-729A96AA4F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en-GB"/>
              <a:t>8/05/20XX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4F0A0-A99D-5C88-61D4-4A60C89F7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8D65601-5AE2-46FC-B138-694DDD2B510D}" type="slidenum">
              <a:rPr lang="en-GB" smtClean="0"/>
              <a:pPr rtl="0"/>
              <a:t>17</a:t>
            </a:fld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FCF47CA-B6D7-1D4D-69DA-E9665281532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08684" y="2141914"/>
            <a:ext cx="5892629" cy="282797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Staff need to buy into what we are doing and why we are doing it. Training/onboarding will be essential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It must make sense for them in their day-to-day jobs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It must make things easier.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We do not want to add another system or process unless it will simplify and streamline our front desk communications</a:t>
            </a:r>
          </a:p>
        </p:txBody>
      </p:sp>
      <p:pic>
        <p:nvPicPr>
          <p:cNvPr id="2050" name="Picture 2" descr="10,200+ Frustrated Employee Stock Illustrations, Royalty-Free Vector  Graphics &amp; Clip Art - iStock">
            <a:extLst>
              <a:ext uri="{FF2B5EF4-FFF2-40B4-BE49-F238E27FC236}">
                <a16:creationId xmlns:a16="http://schemas.microsoft.com/office/drawing/2014/main" id="{0C80FD06-A82F-A20E-7EA3-79D89AD99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204" y="810411"/>
            <a:ext cx="4131606" cy="320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455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Placeholder 94" descr="Two people standing facing a crowd of people sitting">
            <a:extLst>
              <a:ext uri="{FF2B5EF4-FFF2-40B4-BE49-F238E27FC236}">
                <a16:creationId xmlns:a16="http://schemas.microsoft.com/office/drawing/2014/main" id="{3FF8EFA2-0949-401A-811D-D6897A5093E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</p:spPr>
      </p:pic>
      <p:sp>
        <p:nvSpPr>
          <p:cNvPr id="8" name="Rectangle 7" descr="Two people standing facing a crowd of people sitting">
            <a:extLst>
              <a:ext uri="{FF2B5EF4-FFF2-40B4-BE49-F238E27FC236}">
                <a16:creationId xmlns:a16="http://schemas.microsoft.com/office/drawing/2014/main" id="{594535C4-A78A-4A5A-9C2E-74F1F35654E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4495366-EE59-449D-B7FC-B98DC2FE6C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41239" y="2078181"/>
            <a:ext cx="7139710" cy="3595693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algn="ctr"/>
            <a:r>
              <a:rPr lang="en-GB" sz="2800" dirty="0">
                <a:solidFill>
                  <a:schemeClr val="accent2">
                    <a:lumMod val="75000"/>
                  </a:schemeClr>
                </a:solidFill>
              </a:rPr>
              <a:t>“The best technology doesn’t replace hospitality — it enhances it.”</a:t>
            </a:r>
          </a:p>
          <a:p>
            <a:pPr algn="ctr"/>
            <a:br>
              <a:rPr lang="en-GB" sz="12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sz="2800" dirty="0">
                <a:solidFill>
                  <a:schemeClr val="accent2">
                    <a:lumMod val="75000"/>
                  </a:schemeClr>
                </a:solidFill>
              </a:rPr>
              <a:t>Our goal is a digital experience that reflects the warmth, care, and effortless luxury our guests have come to expect from The Brehon Hotel.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4C50844-6236-4709-89E7-EDEB32935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124363" y="2004289"/>
            <a:ext cx="696047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F0A4C6-E394-4175-B209-3CE54B720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8D65601-5AE2-46FC-B138-694DDD2B510D}" type="slidenum">
              <a:rPr lang="en-GB" smtClean="0"/>
              <a:pPr rtl="0"/>
              <a:t>18</a:t>
            </a:fld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55153B3-C5BA-D7C9-C175-8FEAE7354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124363" y="5749636"/>
            <a:ext cx="696047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19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6A070758-9539-49E3-9A13-06037269F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0973" y="4189152"/>
            <a:ext cx="3121302" cy="469478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rtl="0"/>
            <a:r>
              <a:rPr lang="en-GB" dirty="0"/>
              <a:t>Meet the Hotel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CB3BA1F-61EC-43EA-B954-8D7BA548F2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16864" y="596133"/>
            <a:ext cx="4283951" cy="1415547"/>
          </a:xfrm>
        </p:spPr>
        <p:txBody>
          <a:bodyPr rtlCol="0"/>
          <a:lstStyle/>
          <a:p>
            <a:pPr rtl="0"/>
            <a:r>
              <a:rPr lang="en-GB" sz="2400" dirty="0"/>
              <a:t>The Brehon Hotel &amp; Spa​​</a:t>
            </a:r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E729BB73-6CD7-44AA-A8FE-669B7271B5B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49508" y="2756830"/>
            <a:ext cx="5146836" cy="3790274"/>
          </a:xfrm>
        </p:spPr>
        <p:txBody>
          <a:bodyPr rtlCol="0"/>
          <a:lstStyle/>
          <a:p>
            <a:pPr rtl="0"/>
            <a:r>
              <a:rPr lang="en-GB" dirty="0">
                <a:latin typeface="Libre Baskerville" panose="02000000000000000000" pitchFamily="2" charset="0"/>
              </a:rPr>
              <a:t>The Brehon Hotel opened in 2004, under the management of the Gleneagle Hotel and the O’ Donoghue Family. </a:t>
            </a:r>
          </a:p>
          <a:p>
            <a:pPr rtl="0"/>
            <a:r>
              <a:rPr lang="en-GB" dirty="0">
                <a:latin typeface="Libre Baskerville" panose="02000000000000000000" pitchFamily="2" charset="0"/>
              </a:rPr>
              <a:t>Following on from the opening of the Gleneagle Arena (formerly INEC) next door, the O’ Donoghues realised that there was a need for a luxury hotel to cater for the artists and guests that were performing and attending concerts in the INEC.</a:t>
            </a:r>
          </a:p>
          <a:p>
            <a:pPr rtl="0"/>
            <a:endParaRPr lang="en-GB" dirty="0">
              <a:latin typeface="Libre Baskerville" panose="02000000000000000000" pitchFamily="2" charset="0"/>
            </a:endParaRPr>
          </a:p>
          <a:p>
            <a:pPr rtl="0"/>
            <a:r>
              <a:rPr lang="en-GB" dirty="0">
                <a:latin typeface="Libre Baskerville" panose="02000000000000000000" pitchFamily="2" charset="0"/>
              </a:rPr>
              <a:t>Inspired by tradition, in tune with today…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B47E8C-1F0A-40EF-81C0-6BA51F14DE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1846" y="6356350"/>
            <a:ext cx="2743200" cy="365125"/>
          </a:xfrm>
        </p:spPr>
        <p:txBody>
          <a:bodyPr rtlCol="0"/>
          <a:lstStyle/>
          <a:p>
            <a:pPr rtl="0"/>
            <a:r>
              <a:rPr lang="en-GB"/>
              <a:t>8/05/20XX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6AF1E4-56E5-40D1-BBF3-E94672138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/>
          <a:p>
            <a:pPr rtl="0"/>
            <a:fld id="{18D65601-5AE2-46FC-B138-694DDD2B510D}" type="slidenum">
              <a:rPr lang="en-GB" smtClean="0"/>
              <a:pPr rtl="0"/>
              <a:t>2</a:t>
            </a:fld>
            <a:endParaRPr lang="en-GB"/>
          </a:p>
        </p:txBody>
      </p:sp>
      <p:pic>
        <p:nvPicPr>
          <p:cNvPr id="2054" name="Picture 6" descr="Exterior view">
            <a:extLst>
              <a:ext uri="{FF2B5EF4-FFF2-40B4-BE49-F238E27FC236}">
                <a16:creationId xmlns:a16="http://schemas.microsoft.com/office/drawing/2014/main" id="{DA174C8C-713C-9B9D-1EF6-DB2F256BC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381" y="3606469"/>
            <a:ext cx="4051451" cy="305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The Brehon Hotel &amp; Spa | 4 Star Hotels In Killarney | Killarney Hotel">
            <a:extLst>
              <a:ext uri="{FF2B5EF4-FFF2-40B4-BE49-F238E27FC236}">
                <a16:creationId xmlns:a16="http://schemas.microsoft.com/office/drawing/2014/main" id="{2EEFABB5-9332-BB6A-4679-CC730FAAE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506" y="51131"/>
            <a:ext cx="4267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74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C6FC0-5A44-5B42-3730-F85056B37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2EC26701-883E-1AC8-113C-603978E3F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0973" y="4189152"/>
            <a:ext cx="3121302" cy="469478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rtl="0"/>
            <a:r>
              <a:rPr lang="en-GB" dirty="0"/>
              <a:t>Meet the Hotel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2854621-A850-4B8B-A9BA-44872F9E4E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16864" y="596133"/>
            <a:ext cx="4283951" cy="1415547"/>
          </a:xfrm>
        </p:spPr>
        <p:txBody>
          <a:bodyPr rtlCol="0"/>
          <a:lstStyle/>
          <a:p>
            <a:pPr rtl="0"/>
            <a:r>
              <a:rPr lang="en-GB" sz="2400" dirty="0"/>
              <a:t>The Brehon Hotel &amp; Spa​​</a:t>
            </a:r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F4FD3E45-9ED0-81B8-D829-7D604635642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49508" y="2756831"/>
            <a:ext cx="4834569" cy="1952330"/>
          </a:xfrm>
        </p:spPr>
        <p:txBody>
          <a:bodyPr rtlCol="0"/>
          <a:lstStyle/>
          <a:p>
            <a:pPr rtl="0"/>
            <a:r>
              <a:rPr lang="en-GB" dirty="0">
                <a:latin typeface="Libre Baskerville" panose="02000000000000000000" pitchFamily="2" charset="0"/>
              </a:rPr>
              <a:t>The Brehon Hotel &amp; Spa has 125 bedrooms.</a:t>
            </a:r>
          </a:p>
          <a:p>
            <a:pPr rtl="0"/>
            <a:r>
              <a:rPr lang="en-GB" dirty="0">
                <a:latin typeface="Libre Baskerville" panose="02000000000000000000" pitchFamily="2" charset="0"/>
              </a:rPr>
              <a:t>Of these 87 have been upgraded to our new Heritage Collection standard.</a:t>
            </a:r>
          </a:p>
          <a:p>
            <a:pPr rtl="0"/>
            <a:r>
              <a:rPr lang="en-GB" dirty="0">
                <a:latin typeface="Libre Baskerville" panose="02000000000000000000" pitchFamily="2" charset="0"/>
              </a:rPr>
              <a:t>The remaining rooms will be refurbished in Q4 2026 and Q1 2027.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93BC5A-BC86-95DF-1EFA-D2B8DB85FD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1846" y="6356350"/>
            <a:ext cx="2743200" cy="365125"/>
          </a:xfrm>
        </p:spPr>
        <p:txBody>
          <a:bodyPr rtlCol="0"/>
          <a:lstStyle/>
          <a:p>
            <a:pPr rtl="0"/>
            <a:r>
              <a:rPr lang="en-GB"/>
              <a:t>8/05/20XX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11A6AE-AA18-AA7C-AC70-152015B76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/>
          <a:p>
            <a:pPr rtl="0"/>
            <a:fld id="{18D65601-5AE2-46FC-B138-694DDD2B510D}" type="slidenum">
              <a:rPr lang="en-GB" smtClean="0"/>
              <a:pPr rtl="0"/>
              <a:t>3</a:t>
            </a:fld>
            <a:endParaRPr lang="en-GB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0AB92F0-AF04-E331-57B6-8EABBE466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975" y="66674"/>
            <a:ext cx="4627025" cy="308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C2B2B7B-8C63-990C-5E47-63C7BEB34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669" y="4000500"/>
            <a:ext cx="4651594" cy="275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135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47693C-D880-5FC3-AF45-75E848F2A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8/05/20XX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5746BE-5A3F-DA77-60EE-96CD19155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en-GB" noProof="0" smtClean="0"/>
              <a:pPr rtl="0"/>
              <a:t>4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82E46C-1C00-E3FA-4AA7-0B4A4EA8C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9508" y="472308"/>
            <a:ext cx="3266975" cy="326687"/>
          </a:xfrm>
        </p:spPr>
        <p:txBody>
          <a:bodyPr/>
          <a:lstStyle/>
          <a:p>
            <a:r>
              <a:rPr lang="en-GB" dirty="0" err="1"/>
              <a:t>Anú</a:t>
            </a:r>
            <a:r>
              <a:rPr lang="en-GB" dirty="0"/>
              <a:t> Spa @ The Brehon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B9BADC3-B494-B23F-C714-A40C5F7B308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49508" y="1193477"/>
            <a:ext cx="5037108" cy="5035873"/>
          </a:xfrm>
        </p:spPr>
        <p:txBody>
          <a:bodyPr/>
          <a:lstStyle/>
          <a:p>
            <a:r>
              <a:rPr lang="en-GB" dirty="0">
                <a:latin typeface="Libre Baskerville" panose="02000000000000000000" pitchFamily="2" charset="0"/>
              </a:rPr>
              <a:t>Formerly the </a:t>
            </a:r>
            <a:r>
              <a:rPr lang="en-GB" dirty="0" err="1">
                <a:latin typeface="Libre Baskerville" panose="02000000000000000000" pitchFamily="2" charset="0"/>
              </a:rPr>
              <a:t>Angsana</a:t>
            </a:r>
            <a:r>
              <a:rPr lang="en-GB" dirty="0">
                <a:latin typeface="Libre Baskerville" panose="02000000000000000000" pitchFamily="2" charset="0"/>
              </a:rPr>
              <a:t> Spa, we rebranded in 2023 to the </a:t>
            </a:r>
            <a:r>
              <a:rPr lang="en-GB" dirty="0" err="1">
                <a:latin typeface="Libre Baskerville" panose="02000000000000000000" pitchFamily="2" charset="0"/>
              </a:rPr>
              <a:t>Anú</a:t>
            </a:r>
            <a:r>
              <a:rPr lang="en-GB" dirty="0">
                <a:latin typeface="Libre Baskerville" panose="02000000000000000000" pitchFamily="2" charset="0"/>
              </a:rPr>
              <a:t> Spa.  Inspired by the Celtic earth goddess “</a:t>
            </a:r>
            <a:r>
              <a:rPr lang="en-GB" dirty="0" err="1">
                <a:latin typeface="Libre Baskerville" panose="02000000000000000000" pitchFamily="2" charset="0"/>
              </a:rPr>
              <a:t>Anú</a:t>
            </a:r>
            <a:r>
              <a:rPr lang="en-GB" dirty="0">
                <a:latin typeface="Libre Baskerville" panose="02000000000000000000" pitchFamily="2" charset="0"/>
              </a:rPr>
              <a:t>”</a:t>
            </a:r>
          </a:p>
          <a:p>
            <a:endParaRPr lang="en-GB" dirty="0">
              <a:latin typeface="Libre Baskerville" panose="02000000000000000000" pitchFamily="2" charset="0"/>
            </a:endParaRPr>
          </a:p>
          <a:p>
            <a:r>
              <a:rPr lang="en-GB" dirty="0">
                <a:latin typeface="Libre Baskerville" panose="02000000000000000000" pitchFamily="2" charset="0"/>
              </a:rPr>
              <a:t>We have collaborated with local producer Liz of </a:t>
            </a:r>
            <a:r>
              <a:rPr lang="en-GB" dirty="0" err="1">
                <a:latin typeface="Libre Baskerville" panose="02000000000000000000" pitchFamily="2" charset="0"/>
              </a:rPr>
              <a:t>Íon</a:t>
            </a:r>
            <a:r>
              <a:rPr lang="en-GB" dirty="0">
                <a:latin typeface="Libre Baskerville" panose="02000000000000000000" pitchFamily="2" charset="0"/>
              </a:rPr>
              <a:t> Organics and created Signature Treatments using their products.</a:t>
            </a:r>
          </a:p>
          <a:p>
            <a:endParaRPr lang="en-GB" dirty="0">
              <a:latin typeface="Libre Baskerville" panose="02000000000000000000" pitchFamily="2" charset="0"/>
            </a:endParaRPr>
          </a:p>
          <a:p>
            <a:r>
              <a:rPr lang="en-GB" dirty="0">
                <a:latin typeface="Libre Baskerville" panose="02000000000000000000" pitchFamily="2" charset="0"/>
              </a:rPr>
              <a:t>In October 2025, we launched a partnership with Elemis. An international supplier of award-winning skin care products</a:t>
            </a:r>
          </a:p>
        </p:txBody>
      </p:sp>
      <p:pic>
        <p:nvPicPr>
          <p:cNvPr id="3074" name="Picture 2" descr="Spa reception">
            <a:extLst>
              <a:ext uri="{FF2B5EF4-FFF2-40B4-BE49-F238E27FC236}">
                <a16:creationId xmlns:a16="http://schemas.microsoft.com/office/drawing/2014/main" id="{E2F9D98D-2A13-A298-4E4C-E1EBBDAA9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906" y="112258"/>
            <a:ext cx="4643549" cy="261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itality Suite">
            <a:extLst>
              <a:ext uri="{FF2B5EF4-FFF2-40B4-BE49-F238E27FC236}">
                <a16:creationId xmlns:a16="http://schemas.microsoft.com/office/drawing/2014/main" id="{687DB1BB-55B6-60E5-DFB1-C8E9EC302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906" y="4110688"/>
            <a:ext cx="4643549" cy="261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28">
            <a:extLst>
              <a:ext uri="{FF2B5EF4-FFF2-40B4-BE49-F238E27FC236}">
                <a16:creationId xmlns:a16="http://schemas.microsoft.com/office/drawing/2014/main" id="{1FF989CA-3F3D-E3E2-4293-938153A04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1213" y="4189413"/>
            <a:ext cx="3121026" cy="469900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rtl="0"/>
            <a:r>
              <a:rPr lang="en-GB" dirty="0"/>
              <a:t>Meet the Hotel</a:t>
            </a:r>
          </a:p>
        </p:txBody>
      </p:sp>
    </p:spTree>
    <p:extLst>
      <p:ext uri="{BB962C8B-B14F-4D97-AF65-F5344CB8AC3E}">
        <p14:creationId xmlns:p14="http://schemas.microsoft.com/office/powerpoint/2010/main" val="3819819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87FF0-7849-F77C-1424-BC4ED5531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FC689F-B326-7DAD-F1A2-7F4761F7F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8/05/20XX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E57F1C-613C-17C2-EE2D-67AE804EE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en-GB" noProof="0" smtClean="0"/>
              <a:pPr rtl="0"/>
              <a:t>5</a:t>
            </a:fld>
            <a:endParaRPr lang="en-GB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A6F038-1228-C8E5-F0EC-7DFA3381C0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9508" y="472308"/>
            <a:ext cx="5293140" cy="460380"/>
          </a:xfrm>
        </p:spPr>
        <p:txBody>
          <a:bodyPr/>
          <a:lstStyle/>
          <a:p>
            <a:r>
              <a:rPr lang="en-GB" dirty="0"/>
              <a:t>Food &amp; Beverage Offerings @ The Brehon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FB6F80-C8A4-BD06-61A7-CF4DD82E82B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49508" y="949003"/>
            <a:ext cx="5037108" cy="5035873"/>
          </a:xfrm>
        </p:spPr>
        <p:txBody>
          <a:bodyPr/>
          <a:lstStyle/>
          <a:p>
            <a:r>
              <a:rPr lang="en-GB" dirty="0">
                <a:latin typeface="Libre Baskerville" panose="02000000000000000000" pitchFamily="2" charset="0"/>
              </a:rPr>
              <a:t>The Brehon Bar</a:t>
            </a:r>
          </a:p>
          <a:p>
            <a:r>
              <a:rPr lang="en-GB" dirty="0">
                <a:latin typeface="Libre Baskerville" panose="02000000000000000000" pitchFamily="2" charset="0"/>
              </a:rPr>
              <a:t>Open daily from 10:30 and serving food until 9pm every evening. A favourite among locals, residents and concert goers.</a:t>
            </a:r>
          </a:p>
          <a:p>
            <a:endParaRPr lang="en-GB" dirty="0">
              <a:latin typeface="Libre Baskerville" panose="02000000000000000000" pitchFamily="2" charset="0"/>
            </a:endParaRPr>
          </a:p>
          <a:p>
            <a:r>
              <a:rPr lang="en-GB" dirty="0" err="1">
                <a:latin typeface="Libre Baskerville" panose="02000000000000000000" pitchFamily="2" charset="0"/>
              </a:rPr>
              <a:t>Danú</a:t>
            </a:r>
            <a:r>
              <a:rPr lang="en-GB" dirty="0">
                <a:latin typeface="Libre Baskerville" panose="02000000000000000000" pitchFamily="2" charset="0"/>
              </a:rPr>
              <a:t> Restaurant serves breakfast and dinner each day. Also catering for special occasions in our Private Dining Room.</a:t>
            </a:r>
          </a:p>
          <a:p>
            <a:endParaRPr lang="en-GB" dirty="0">
              <a:latin typeface="Libre Baskerville" panose="02000000000000000000" pitchFamily="2" charset="0"/>
            </a:endParaRPr>
          </a:p>
          <a:p>
            <a:r>
              <a:rPr lang="en-GB" dirty="0">
                <a:latin typeface="Libre Baskerville" panose="02000000000000000000" pitchFamily="2" charset="0"/>
              </a:rPr>
              <a:t>Afternoon Tea is served every Sunday, while our resident local pianist performs in the lobby.</a:t>
            </a:r>
          </a:p>
        </p:txBody>
      </p:sp>
      <p:sp>
        <p:nvSpPr>
          <p:cNvPr id="9" name="Text Placeholder 28">
            <a:extLst>
              <a:ext uri="{FF2B5EF4-FFF2-40B4-BE49-F238E27FC236}">
                <a16:creationId xmlns:a16="http://schemas.microsoft.com/office/drawing/2014/main" id="{A86EC1F2-A7CF-46DA-1C53-A01DCE0D9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1213" y="4189413"/>
            <a:ext cx="3121026" cy="469900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rtl="0"/>
            <a:r>
              <a:rPr lang="en-GB" dirty="0"/>
              <a:t>Meet the Hotel</a:t>
            </a:r>
          </a:p>
        </p:txBody>
      </p:sp>
      <p:pic>
        <p:nvPicPr>
          <p:cNvPr id="4098" name="Picture 2" descr="The Brehon Hotel &amp; Spa Reviews, Deals &amp; Photos 2025 - Expedia.com">
            <a:extLst>
              <a:ext uri="{FF2B5EF4-FFF2-40B4-BE49-F238E27FC236}">
                <a16:creationId xmlns:a16="http://schemas.microsoft.com/office/drawing/2014/main" id="{849BE305-84D1-3368-474C-4C93B6F7B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582" y="136525"/>
            <a:ext cx="3554677" cy="202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anu-Restaurant - The Gloss Magazine">
            <a:extLst>
              <a:ext uri="{FF2B5EF4-FFF2-40B4-BE49-F238E27FC236}">
                <a16:creationId xmlns:a16="http://schemas.microsoft.com/office/drawing/2014/main" id="{681BA1CD-9AE0-5EA4-F16B-693FB5984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582" y="2283835"/>
            <a:ext cx="3554677" cy="201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3130032-629F-4FAC-828B-7A95AD7CB0A3" descr="IMG_4214.jpeg">
            <a:extLst>
              <a:ext uri="{FF2B5EF4-FFF2-40B4-BE49-F238E27FC236}">
                <a16:creationId xmlns:a16="http://schemas.microsoft.com/office/drawing/2014/main" id="{9DD22D99-F2D5-FE29-510E-CF9ED808E9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7" t="13812" r="4368" b="2998"/>
          <a:stretch>
            <a:fillRect/>
          </a:stretch>
        </p:blipFill>
        <p:spPr bwMode="auto">
          <a:xfrm>
            <a:off x="1344582" y="4437639"/>
            <a:ext cx="3554677" cy="242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1113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02BC7-9D0B-7394-9400-B896A72DE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FA46B-DF57-BF1B-FEB7-743ADE6F3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8/05/20XX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FAA86C-884A-E153-781E-7A154E96B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en-GB" noProof="0" smtClean="0"/>
              <a:pPr rtl="0"/>
              <a:t>6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70D981-06EA-6BEA-B6D8-AAACDAF063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9508" y="472308"/>
            <a:ext cx="5293140" cy="460380"/>
          </a:xfrm>
        </p:spPr>
        <p:txBody>
          <a:bodyPr/>
          <a:lstStyle/>
          <a:p>
            <a:r>
              <a:rPr lang="en-GB" dirty="0"/>
              <a:t>Weddings @ The Brehon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C739D2E-7628-510A-B380-568FF3CE618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49508" y="1325880"/>
            <a:ext cx="5037108" cy="4732148"/>
          </a:xfrm>
        </p:spPr>
        <p:txBody>
          <a:bodyPr/>
          <a:lstStyle/>
          <a:p>
            <a:pPr algn="ctr"/>
            <a:r>
              <a:rPr lang="en-GB" dirty="0">
                <a:latin typeface="Libre Baskerville" panose="02000000000000000000" pitchFamily="2" charset="0"/>
              </a:rPr>
              <a:t>The Brehon can host your wedding in several spaces. We can tailor our packages to suit any size wedding.</a:t>
            </a:r>
          </a:p>
          <a:p>
            <a:pPr algn="ctr"/>
            <a:endParaRPr lang="en-GB" dirty="0">
              <a:latin typeface="Libre Baskerville" panose="02000000000000000000" pitchFamily="2" charset="0"/>
            </a:endParaRPr>
          </a:p>
          <a:p>
            <a:pPr algn="ctr"/>
            <a:r>
              <a:rPr lang="en-GB" dirty="0">
                <a:latin typeface="Libre Baskerville" panose="02000000000000000000" pitchFamily="2" charset="0"/>
              </a:rPr>
              <a:t>Our dedicated team are always on hand to help, advise and guide our couples with the finer details of what will be the greatest day of their lives.</a:t>
            </a:r>
          </a:p>
          <a:p>
            <a:pPr algn="ctr"/>
            <a:endParaRPr lang="en-GB" dirty="0">
              <a:latin typeface="Libre Baskerville" panose="02000000000000000000" pitchFamily="2" charset="0"/>
            </a:endParaRPr>
          </a:p>
          <a:p>
            <a:pPr algn="ctr"/>
            <a:r>
              <a:rPr lang="en-GB" dirty="0">
                <a:latin typeface="Libre Baskerville" panose="02000000000000000000" pitchFamily="2" charset="0"/>
              </a:rPr>
              <a:t>The perfect wedding destination,</a:t>
            </a:r>
          </a:p>
          <a:p>
            <a:pPr algn="ctr"/>
            <a:r>
              <a:rPr lang="en-GB" dirty="0">
                <a:latin typeface="Libre Baskerville" panose="02000000000000000000" pitchFamily="2" charset="0"/>
              </a:rPr>
              <a:t>Say I Do… at The Brehon</a:t>
            </a:r>
          </a:p>
        </p:txBody>
      </p:sp>
      <p:sp>
        <p:nvSpPr>
          <p:cNvPr id="9" name="Text Placeholder 28">
            <a:extLst>
              <a:ext uri="{FF2B5EF4-FFF2-40B4-BE49-F238E27FC236}">
                <a16:creationId xmlns:a16="http://schemas.microsoft.com/office/drawing/2014/main" id="{FBF6E6CE-A6B2-88C2-2642-FB28D34DA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1213" y="4189413"/>
            <a:ext cx="3121026" cy="469900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rtl="0"/>
            <a:r>
              <a:rPr lang="en-GB" dirty="0"/>
              <a:t>Meet the Hotel</a:t>
            </a:r>
          </a:p>
        </p:txBody>
      </p:sp>
      <p:pic>
        <p:nvPicPr>
          <p:cNvPr id="5122" name="Picture 2" descr="A326">
            <a:extLst>
              <a:ext uri="{FF2B5EF4-FFF2-40B4-BE49-F238E27FC236}">
                <a16:creationId xmlns:a16="http://schemas.microsoft.com/office/drawing/2014/main" id="{38A1DD31-B3CB-7C61-33E4-5A5D3A6DA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845" y="614246"/>
            <a:ext cx="4480987" cy="251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Wedding News | Wedding Hotels Killarney | The Brehon">
            <a:extLst>
              <a:ext uri="{FF2B5EF4-FFF2-40B4-BE49-F238E27FC236}">
                <a16:creationId xmlns:a16="http://schemas.microsoft.com/office/drawing/2014/main" id="{B1A64EE0-23B3-D731-7EC8-64F788CEC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846" y="3521340"/>
            <a:ext cx="4480987" cy="27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309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13166-2398-F8CE-E98C-19234A991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A1EB5-E161-A198-2D3A-D085BA9B9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8/05/20XX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AAA7A6-85C2-F2CE-E020-9436F1737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en-GB" noProof="0" smtClean="0"/>
              <a:pPr rtl="0"/>
              <a:t>7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825943-9D33-A7E7-2849-DBFF68FE3E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9508" y="472308"/>
            <a:ext cx="5293140" cy="460380"/>
          </a:xfrm>
        </p:spPr>
        <p:txBody>
          <a:bodyPr/>
          <a:lstStyle/>
          <a:p>
            <a:r>
              <a:rPr lang="en-GB" dirty="0"/>
              <a:t>The Brehon Means Business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1E5A66A-981D-F7D7-4598-620A50CD70D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49508" y="1325880"/>
            <a:ext cx="5037108" cy="4732148"/>
          </a:xfrm>
        </p:spPr>
        <p:txBody>
          <a:bodyPr/>
          <a:lstStyle/>
          <a:p>
            <a:pPr algn="ctr"/>
            <a:r>
              <a:rPr lang="en-GB" dirty="0">
                <a:latin typeface="Libre Baskerville" panose="02000000000000000000" pitchFamily="2" charset="0"/>
              </a:rPr>
              <a:t>The Brehon has several designated meeting spaces and can cater for up to 250 delegates in our Brehon Suite.</a:t>
            </a:r>
          </a:p>
          <a:p>
            <a:pPr algn="ctr"/>
            <a:endParaRPr lang="en-GB" dirty="0">
              <a:latin typeface="Libre Baskerville" panose="02000000000000000000" pitchFamily="2" charset="0"/>
            </a:endParaRPr>
          </a:p>
          <a:p>
            <a:pPr algn="ctr"/>
            <a:r>
              <a:rPr lang="en-GB" dirty="0">
                <a:latin typeface="Libre Baskerville" panose="02000000000000000000" pitchFamily="2" charset="0"/>
              </a:rPr>
              <a:t>With break out spaces, high tech AV and lighting equipment as well as a variety of food and beverage options, The Brehon events team are always on hand to assist you in planning your next corporate day out.</a:t>
            </a:r>
          </a:p>
        </p:txBody>
      </p:sp>
      <p:sp>
        <p:nvSpPr>
          <p:cNvPr id="9" name="Text Placeholder 28">
            <a:extLst>
              <a:ext uri="{FF2B5EF4-FFF2-40B4-BE49-F238E27FC236}">
                <a16:creationId xmlns:a16="http://schemas.microsoft.com/office/drawing/2014/main" id="{B2FDE1DE-6414-C24C-E908-76B8F4902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1213" y="4189413"/>
            <a:ext cx="3121026" cy="469900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rtl="0"/>
            <a:r>
              <a:rPr lang="en-GB" dirty="0"/>
              <a:t>Meet the Hotel</a:t>
            </a:r>
          </a:p>
        </p:txBody>
      </p:sp>
      <p:pic>
        <p:nvPicPr>
          <p:cNvPr id="7170" name="Picture 2" descr="Meetings, Conferences &amp; Events Killarney | The Brehon Hotel">
            <a:extLst>
              <a:ext uri="{FF2B5EF4-FFF2-40B4-BE49-F238E27FC236}">
                <a16:creationId xmlns:a16="http://schemas.microsoft.com/office/drawing/2014/main" id="{C58C4492-6BF9-F082-730E-CF9D65CEF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906" y="267597"/>
            <a:ext cx="4416552" cy="248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he Brehon Hotel - Hotel Solutions DMC">
            <a:extLst>
              <a:ext uri="{FF2B5EF4-FFF2-40B4-BE49-F238E27FC236}">
                <a16:creationId xmlns:a16="http://schemas.microsoft.com/office/drawing/2014/main" id="{5EF033D2-101F-E6A0-B4B0-F9E2761AF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026" y="3502152"/>
            <a:ext cx="4718304" cy="26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254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12B1988-DF3B-414E-BEB4-BDE3F33E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7" y="1360309"/>
            <a:ext cx="2909309" cy="657882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rtl="0"/>
            <a:r>
              <a:rPr lang="en-GB" dirty="0"/>
              <a:t>Our Challenge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27F41A1-E0EA-41B4-89AC-89D0C6C9DF1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92446" y="1075509"/>
            <a:ext cx="6561353" cy="1408770"/>
          </a:xfrm>
          <a:ln>
            <a:solidFill>
              <a:schemeClr val="accent6">
                <a:lumMod val="75000"/>
              </a:schemeClr>
            </a:solidFill>
          </a:ln>
        </p:spPr>
        <p:txBody>
          <a:bodyPr rtlCol="0" anchor="ctr"/>
          <a:lstStyle/>
          <a:p>
            <a:r>
              <a:rPr lang="en-IE" sz="1800" dirty="0">
                <a:latin typeface="Libre Baskerville" panose="02000000000000000000" pitchFamily="2" charset="0"/>
              </a:rPr>
              <a:t>At The Brehon Hotel &amp; Spa we are looking for a solution to integrate an intelligent chatbot into our website and integrate into internal systems. </a:t>
            </a:r>
            <a:r>
              <a:rPr lang="en-GB" sz="1800" dirty="0">
                <a:latin typeface="Libre Baskerville" panose="02000000000000000000" pitchFamily="2" charset="0"/>
              </a:rPr>
              <a:t>​</a:t>
            </a:r>
          </a:p>
        </p:txBody>
      </p:sp>
      <p:pic>
        <p:nvPicPr>
          <p:cNvPr id="150" name="Picture Placeholder 149" descr="Two people talking in front of a window and a laptop">
            <a:extLst>
              <a:ext uri="{FF2B5EF4-FFF2-40B4-BE49-F238E27FC236}">
                <a16:creationId xmlns:a16="http://schemas.microsoft.com/office/drawing/2014/main" id="{FB8FDEA3-5342-4AA3-BD01-617F25717CA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95752"/>
            <a:ext cx="12192000" cy="4062247"/>
          </a:xfr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185E29-C32E-49F4-9417-C2C1934B29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en-GB"/>
              <a:t>8/05/20XX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6268C4-FA36-44D9-B49A-C2B51810F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8D65601-5AE2-46FC-B138-694DDD2B510D}" type="slidenum">
              <a:rPr lang="en-GB" smtClean="0"/>
              <a:pPr rtl="0"/>
              <a:t>8</a:t>
            </a:fld>
            <a:endParaRPr lang="en-GB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6266357-58CA-479D-8E3B-7CBCA9707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2969D14-DF5F-944B-7999-7B2D6837DB79}"/>
              </a:ext>
            </a:extLst>
          </p:cNvPr>
          <p:cNvSpPr txBox="1">
            <a:spLocks/>
          </p:cNvSpPr>
          <p:nvPr/>
        </p:nvSpPr>
        <p:spPr>
          <a:xfrm>
            <a:off x="3449855" y="642604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en-GB"/>
            </a:defPPr>
            <a:lvl1pPr marL="0" algn="ctr" defTabSz="914400" rtl="0" eaLnBrk="1" latinLnBrk="0" hangingPunct="1">
              <a:defRPr sz="900" b="0" kern="120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dirty="0"/>
              <a:t>The Brehon Hotel &amp; Spa</a:t>
            </a:r>
          </a:p>
        </p:txBody>
      </p:sp>
    </p:spTree>
    <p:extLst>
      <p:ext uri="{BB962C8B-B14F-4D97-AF65-F5344CB8AC3E}">
        <p14:creationId xmlns:p14="http://schemas.microsoft.com/office/powerpoint/2010/main" val="1861975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9498E64-6451-4E0A-BE2B-4D44D7FC4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111" y="1846824"/>
            <a:ext cx="4607268" cy="469476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rtl="0"/>
            <a:r>
              <a:rPr lang="en-GB" dirty="0">
                <a:latin typeface="Libre Baskerville" panose="02000000000000000000" pitchFamily="2" charset="0"/>
              </a:rPr>
              <a:t>Current Situation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44C4064-B69B-4ECE-8110-639CB21C906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29402" y="2480513"/>
            <a:ext cx="4752753" cy="3045849"/>
          </a:xfrm>
        </p:spPr>
        <p:txBody>
          <a:bodyPr rtlCol="0"/>
          <a:lstStyle/>
          <a:p>
            <a:pPr rtl="0"/>
            <a:r>
              <a:rPr lang="en-GB" sz="1600" dirty="0">
                <a:latin typeface="Libre Baskerville" panose="02000000000000000000" pitchFamily="2" charset="0"/>
              </a:rPr>
              <a:t>We receive most communication in the forms of calls, emails and social media messages. We also receive communication via 3</a:t>
            </a:r>
            <a:r>
              <a:rPr lang="en-GB" sz="1600" baseline="30000" dirty="0">
                <a:latin typeface="Libre Baskerville" panose="02000000000000000000" pitchFamily="2" charset="0"/>
              </a:rPr>
              <a:t>rd</a:t>
            </a:r>
            <a:r>
              <a:rPr lang="en-GB" sz="1600" dirty="0">
                <a:latin typeface="Libre Baskerville" panose="02000000000000000000" pitchFamily="2" charset="0"/>
              </a:rPr>
              <a:t> party portals; Booking.com, Expedia etc…</a:t>
            </a:r>
          </a:p>
          <a:p>
            <a:pPr rtl="0"/>
            <a:endParaRPr lang="en-GB" sz="1600" dirty="0">
              <a:latin typeface="Libre Baskerville" panose="02000000000000000000" pitchFamily="2" charset="0"/>
            </a:endParaRPr>
          </a:p>
          <a:p>
            <a:pPr rtl="0"/>
            <a:r>
              <a:rPr lang="en-GB" sz="1600" dirty="0">
                <a:latin typeface="Libre Baskerville" panose="02000000000000000000" pitchFamily="2" charset="0"/>
              </a:rPr>
              <a:t>We communicate via the same channels, as well as Revinate our CRM.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02CEE3-4E08-4106-AC43-0E32E79CA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/>
          <a:p>
            <a:pPr rtl="0"/>
            <a:r>
              <a:rPr lang="en-GB"/>
              <a:t>Conference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74012-3B10-4CDC-9117-E08BA2B1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/>
          <a:p>
            <a:pPr rtl="0"/>
            <a:fld id="{18D65601-5AE2-46FC-B138-694DDD2B510D}" type="slidenum">
              <a:rPr lang="en-GB" smtClean="0"/>
              <a:pPr rtl="0"/>
              <a:t>9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B83EC-2BB2-2ECD-2126-B846B122DBC0}"/>
              </a:ext>
            </a:extLst>
          </p:cNvPr>
          <p:cNvSpPr txBox="1"/>
          <p:nvPr/>
        </p:nvSpPr>
        <p:spPr>
          <a:xfrm>
            <a:off x="9841992" y="2510488"/>
            <a:ext cx="167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ibre Baskerville" panose="02000000000000000000" pitchFamily="2" charset="0"/>
              </a:rPr>
              <a:t>Front Office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BA6912-659D-5D30-DF4D-CE99ACF4FA5A}"/>
              </a:ext>
            </a:extLst>
          </p:cNvPr>
          <p:cNvSpPr txBox="1"/>
          <p:nvPr/>
        </p:nvSpPr>
        <p:spPr>
          <a:xfrm>
            <a:off x="9841992" y="1856346"/>
            <a:ext cx="1782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ibre Baskerville" panose="02000000000000000000" pitchFamily="2" charset="0"/>
              </a:rPr>
              <a:t>Reservations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1179B2-5A21-7E47-3629-D28F430161BF}"/>
              </a:ext>
            </a:extLst>
          </p:cNvPr>
          <p:cNvSpPr txBox="1"/>
          <p:nvPr/>
        </p:nvSpPr>
        <p:spPr>
          <a:xfrm>
            <a:off x="9841992" y="4481855"/>
            <a:ext cx="1673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ibre Baskerville" panose="02000000000000000000" pitchFamily="2" charset="0"/>
              </a:rPr>
              <a:t>Marketing Department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56AB38-DE97-AA0A-6AEB-151243FCD71E}"/>
              </a:ext>
            </a:extLst>
          </p:cNvPr>
          <p:cNvSpPr txBox="1"/>
          <p:nvPr/>
        </p:nvSpPr>
        <p:spPr>
          <a:xfrm>
            <a:off x="9841992" y="3164630"/>
            <a:ext cx="167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ibre Baskerville" panose="02000000000000000000" pitchFamily="2" charset="0"/>
              </a:rPr>
              <a:t>Weddings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DC93DD-39C3-7751-0A91-9DCA255FB68A}"/>
              </a:ext>
            </a:extLst>
          </p:cNvPr>
          <p:cNvSpPr txBox="1"/>
          <p:nvPr/>
        </p:nvSpPr>
        <p:spPr>
          <a:xfrm>
            <a:off x="9841992" y="3818772"/>
            <a:ext cx="99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ibre Baskerville" panose="02000000000000000000" pitchFamily="2" charset="0"/>
              </a:rPr>
              <a:t>Events</a:t>
            </a:r>
          </a:p>
        </p:txBody>
      </p:sp>
      <p:pic>
        <p:nvPicPr>
          <p:cNvPr id="8194" name="Picture 2" descr="Download Logo, Gmail, Email. Royalty-Free Stock Illustration ...">
            <a:extLst>
              <a:ext uri="{FF2B5EF4-FFF2-40B4-BE49-F238E27FC236}">
                <a16:creationId xmlns:a16="http://schemas.microsoft.com/office/drawing/2014/main" id="{8C2AAC60-1745-6B68-CEF1-8FCE63FEF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99" y="2829106"/>
            <a:ext cx="831022" cy="59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351,300+ Old Phone Stock Photos, Pictures &amp; Royalty-Free Images - iStock">
            <a:extLst>
              <a:ext uri="{FF2B5EF4-FFF2-40B4-BE49-F238E27FC236}">
                <a16:creationId xmlns:a16="http://schemas.microsoft.com/office/drawing/2014/main" id="{FAE40430-317F-65BA-7764-B979709F2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012" y="1906401"/>
            <a:ext cx="831022" cy="55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Facebook">
            <a:extLst>
              <a:ext uri="{FF2B5EF4-FFF2-40B4-BE49-F238E27FC236}">
                <a16:creationId xmlns:a16="http://schemas.microsoft.com/office/drawing/2014/main" id="{362EF668-6317-5299-41F3-52AEBB57F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94" y="3704022"/>
            <a:ext cx="598832" cy="59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Instagram - Wikipedia">
            <a:extLst>
              <a:ext uri="{FF2B5EF4-FFF2-40B4-BE49-F238E27FC236}">
                <a16:creationId xmlns:a16="http://schemas.microsoft.com/office/drawing/2014/main" id="{403838FD-A15A-6297-C584-D6A2C8C35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94" y="4621998"/>
            <a:ext cx="683645" cy="68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1E7FFF5-F28C-4E0A-A8E8-2CF5E0BA3856}"/>
              </a:ext>
            </a:extLst>
          </p:cNvPr>
          <p:cNvCxnSpPr>
            <a:cxnSpLocks/>
          </p:cNvCxnSpPr>
          <p:nvPr/>
        </p:nvCxnSpPr>
        <p:spPr>
          <a:xfrm>
            <a:off x="7786536" y="2358243"/>
            <a:ext cx="2037168" cy="336911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F80D827-D56D-C840-5442-736B280B923A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804824" y="2370300"/>
            <a:ext cx="2037168" cy="978996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1242F40-0059-E54C-B7FA-021D610EAA29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7792929" y="2370300"/>
            <a:ext cx="2049063" cy="2434721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B758EC9-D0AE-216A-42B7-D43D3C538068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7792929" y="2374631"/>
            <a:ext cx="2049063" cy="162880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9D91A33-DCAF-0BF8-6548-2FFCAC919206}"/>
              </a:ext>
            </a:extLst>
          </p:cNvPr>
          <p:cNvCxnSpPr>
            <a:cxnSpLocks/>
          </p:cNvCxnSpPr>
          <p:nvPr/>
        </p:nvCxnSpPr>
        <p:spPr>
          <a:xfrm flipV="1">
            <a:off x="7786536" y="2041012"/>
            <a:ext cx="2037168" cy="317231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F85C56D-28CB-E23A-51C3-276EDE3117B0}"/>
              </a:ext>
            </a:extLst>
          </p:cNvPr>
          <p:cNvCxnSpPr>
            <a:cxnSpLocks/>
          </p:cNvCxnSpPr>
          <p:nvPr/>
        </p:nvCxnSpPr>
        <p:spPr>
          <a:xfrm flipV="1">
            <a:off x="7792929" y="2041012"/>
            <a:ext cx="2039919" cy="111415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7484E5C-99C4-BD76-C31F-405822BE9F7C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7779746" y="2695154"/>
            <a:ext cx="2062246" cy="44796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452FB0C-2403-342D-99AD-EB4D9A240D3B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790372" y="3155171"/>
            <a:ext cx="2051620" cy="19412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62A0069-0AE7-B603-DB3F-8B1CDB887737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7807032" y="3162765"/>
            <a:ext cx="2034960" cy="84067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BF41EC7-A316-2ABE-CAA3-D79F137A4F00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7798232" y="3170359"/>
            <a:ext cx="2043760" cy="163466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E1D9CA3-4165-C431-4B6E-16A2A40EB9BC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7804824" y="4038678"/>
            <a:ext cx="2037168" cy="76634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79F91D9-574E-CA8D-B3DB-0347D77667D4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7816718" y="4003438"/>
            <a:ext cx="2025274" cy="3916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5799444-DA04-9403-DC94-BD55BA2A0F6A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7790372" y="4805021"/>
            <a:ext cx="2051620" cy="15036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4329258-A833-AC77-61C5-F43C74699A7C}"/>
              </a:ext>
            </a:extLst>
          </p:cNvPr>
          <p:cNvCxnSpPr>
            <a:cxnSpLocks/>
          </p:cNvCxnSpPr>
          <p:nvPr/>
        </p:nvCxnSpPr>
        <p:spPr>
          <a:xfrm flipV="1">
            <a:off x="7816520" y="4009784"/>
            <a:ext cx="2025274" cy="92663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F6B973D-5A41-2529-50AC-17B33AF06E12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7829718" y="3349296"/>
            <a:ext cx="2012274" cy="68724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687F4F7-9CC0-DEAB-455C-0BD6E452683A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7816718" y="3349296"/>
            <a:ext cx="2025274" cy="159626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FAF9DD52-6D17-7BA5-96D1-A4B4A858DFE7}"/>
              </a:ext>
            </a:extLst>
          </p:cNvPr>
          <p:cNvSpPr txBox="1">
            <a:spLocks/>
          </p:cNvSpPr>
          <p:nvPr/>
        </p:nvSpPr>
        <p:spPr>
          <a:xfrm>
            <a:off x="3919043" y="631432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en-GB"/>
            </a:defPPr>
            <a:lvl1pPr marL="0" algn="ctr" defTabSz="914400" rtl="0" eaLnBrk="1" latinLnBrk="0" hangingPunct="1">
              <a:defRPr sz="900" b="0" kern="120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/>
              <a:t>The Brehon Hotel &amp; Spa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7267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58958507_TF78544816_Win32" id="{59B8F5DA-F782-49E9-87ED-77C2F06E1057}" vid="{987FD31A-45F2-4BA5-8186-70ABC7AF5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37c59a3-1c8c-4887-85d8-b2d5c975cf89" xsi:nil="true"/>
    <MediaServiceKeyPoints xmlns="9d5e8d6a-4b6d-4128-b55a-8d691c8897cd" xsi:nil="true"/>
    <lcf76f155ced4ddcb4097134ff3c332f xmlns="9d5e8d6a-4b6d-4128-b55a-8d691c8897cd">
      <Terms xmlns="http://schemas.microsoft.com/office/infopath/2007/PartnerControls"/>
    </lcf76f155ced4ddcb4097134ff3c332f>
    <Order0 xmlns="9d5e8d6a-4b6d-4128-b55a-8d691c8897c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EF1350467CFC439151C7BEFA83A711" ma:contentTypeVersion="20" ma:contentTypeDescription="Create a new document." ma:contentTypeScope="" ma:versionID="a13143a57f83b608a1e93558da1b3ec0">
  <xsd:schema xmlns:xsd="http://www.w3.org/2001/XMLSchema" xmlns:xs="http://www.w3.org/2001/XMLSchema" xmlns:p="http://schemas.microsoft.com/office/2006/metadata/properties" xmlns:ns2="637c59a3-1c8c-4887-85d8-b2d5c975cf89" xmlns:ns3="9d5e8d6a-4b6d-4128-b55a-8d691c8897cd" targetNamespace="http://schemas.microsoft.com/office/2006/metadata/properties" ma:root="true" ma:fieldsID="ebd449d6b49737b51d8deb1d9553e533" ns2:_="" ns3:_="">
    <xsd:import namespace="637c59a3-1c8c-4887-85d8-b2d5c975cf89"/>
    <xsd:import namespace="9d5e8d6a-4b6d-4128-b55a-8d691c8897c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Order0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7c59a3-1c8c-4887-85d8-b2d5c975cf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c26b907-1101-405d-afd0-cd3e2ffd7744}" ma:internalName="TaxCatchAll" ma:showField="CatchAllData" ma:web="637c59a3-1c8c-4887-85d8-b2d5c975cf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5e8d6a-4b6d-4128-b55a-8d691c8897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e220d49-7ce7-4500-80bb-aac04fca4a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Order0" ma:index="24" nillable="true" ma:displayName="Order" ma:format="Dropdown" ma:internalName="Order0">
      <xsd:simpleType>
        <xsd:restriction base="dms:Text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9B3369-3F0F-499C-9EE7-8EC46B6E8A7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C7337352-6513-4BFC-A10E-336F40A5E311}"/>
</file>

<file path=customXml/itemProps3.xml><?xml version="1.0" encoding="utf-8"?>
<ds:datastoreItem xmlns:ds="http://schemas.openxmlformats.org/officeDocument/2006/customXml" ds:itemID="{CAC34B31-7353-4357-814E-0E5916A110F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{83E35346-15BE-45E1-B95A-E763DE6FC375}tf78544816_win32</Template>
  <TotalTime>486</TotalTime>
  <Words>1262</Words>
  <Application>Microsoft Office PowerPoint</Application>
  <PresentationFormat>Widescreen</PresentationFormat>
  <Paragraphs>170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Libre Baskerville</vt:lpstr>
      <vt:lpstr>Univers Light</vt:lpstr>
      <vt:lpstr>Univers LT Std 45 Light</vt:lpstr>
      <vt:lpstr>Wingdings</vt:lpstr>
      <vt:lpstr>Office Theme</vt:lpstr>
      <vt:lpstr>PowerPoint Presentation</vt:lpstr>
      <vt:lpstr>Meet the Hotel</vt:lpstr>
      <vt:lpstr>Meet the Hotel</vt:lpstr>
      <vt:lpstr>Meet the Hotel</vt:lpstr>
      <vt:lpstr>Meet the Hotel</vt:lpstr>
      <vt:lpstr>Meet the Hotel</vt:lpstr>
      <vt:lpstr>Meet the Hotel</vt:lpstr>
      <vt:lpstr>Our Challenge</vt:lpstr>
      <vt:lpstr>Current Situation</vt:lpstr>
      <vt:lpstr>Current Situation</vt:lpstr>
      <vt:lpstr>Current Situation</vt:lpstr>
      <vt:lpstr>What we would like to achieve… Chatbot Requirements</vt:lpstr>
      <vt:lpstr>What we would like to achieve… Chatbot Requirements</vt:lpstr>
      <vt:lpstr>Ensuring that we pick the correct solution for our needs.</vt:lpstr>
      <vt:lpstr>Concerns and pitfalls we would like to avoid…</vt:lpstr>
      <vt:lpstr>Concerns for Guests</vt:lpstr>
      <vt:lpstr>Concerns for Staff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Ciaran Lynch</dc:creator>
  <cp:lastModifiedBy>Valerie Kennedy</cp:lastModifiedBy>
  <cp:revision>7</cp:revision>
  <dcterms:created xsi:type="dcterms:W3CDTF">2025-11-04T10:19:02Z</dcterms:created>
  <dcterms:modified xsi:type="dcterms:W3CDTF">2025-11-19T10:58:54Z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0x010100A5EF1350467CFC439151C7BEFA83A711</vt:lpwstr>
  </property>
  <property fmtid="{D5CDD505-2E9C-101B-9397-08002B2CF9AE}" pid="3" name="MediaServiceImageTags">
    <vt:lpwstr/>
  </property>
</Properties>
</file>