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3" r:id="rId2"/>
  </p:sldMasterIdLst>
  <p:notesMasterIdLst>
    <p:notesMasterId r:id="rId17"/>
  </p:notesMasterIdLst>
  <p:sldIdLst>
    <p:sldId id="270" r:id="rId3"/>
    <p:sldId id="281" r:id="rId4"/>
    <p:sldId id="285" r:id="rId5"/>
    <p:sldId id="257" r:id="rId6"/>
    <p:sldId id="283" r:id="rId7"/>
    <p:sldId id="260" r:id="rId8"/>
    <p:sldId id="261" r:id="rId9"/>
    <p:sldId id="262" r:id="rId10"/>
    <p:sldId id="263" r:id="rId11"/>
    <p:sldId id="282" r:id="rId12"/>
    <p:sldId id="284" r:id="rId13"/>
    <p:sldId id="266" r:id="rId14"/>
    <p:sldId id="267" r:id="rId15"/>
    <p:sldId id="268" r:id="rId16"/>
  </p:sldIdLst>
  <p:sldSz cx="14630400" cy="8229600"/>
  <p:notesSz cx="8229600" cy="14630400"/>
  <p:embeddedFontLst>
    <p:embeddedFont>
      <p:font typeface="Century Gothic" panose="020B0502020202020204" pitchFamily="34" charset="0"/>
      <p:regular r:id="rId18"/>
      <p:bold r:id="rId19"/>
      <p:italic r:id="rId20"/>
      <p:boldItalic r:id="rId21"/>
    </p:embeddedFont>
    <p:embeddedFont>
      <p:font typeface="Montserrat" panose="00000500000000000000" pitchFamily="2" charset="0"/>
      <p:regular r:id="rId22"/>
      <p:bold r:id="rId23"/>
      <p:italic r:id="rId24"/>
    </p:embeddedFont>
    <p:embeddedFont>
      <p:font typeface="Montserrat Extra Bold" panose="020B0604020202020204" charset="0"/>
      <p:regular r:id="rId25"/>
    </p:embeddedFont>
    <p:embeddedFont>
      <p:font typeface="Montserrat Medium" panose="00000600000000000000" pitchFamily="2"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1" d="100"/>
          <a:sy n="81" d="100"/>
        </p:scale>
        <p:origin x="1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Ennis" userId="42aee41f-17a2-482a-8484-2f246fcb211d" providerId="ADAL" clId="{C389D9B3-BBEF-48A2-81DD-54F350F86E87}"/>
    <pc:docChg chg="custSel modSld">
      <pc:chgData name="Linda Ennis" userId="42aee41f-17a2-482a-8484-2f246fcb211d" providerId="ADAL" clId="{C389D9B3-BBEF-48A2-81DD-54F350F86E87}" dt="2025-06-19T14:35:00.037" v="55" actId="20577"/>
      <pc:docMkLst>
        <pc:docMk/>
      </pc:docMkLst>
      <pc:sldChg chg="modSp mod">
        <pc:chgData name="Linda Ennis" userId="42aee41f-17a2-482a-8484-2f246fcb211d" providerId="ADAL" clId="{C389D9B3-BBEF-48A2-81DD-54F350F86E87}" dt="2025-06-19T14:35:00.037" v="55" actId="20577"/>
        <pc:sldMkLst>
          <pc:docMk/>
          <pc:sldMk cId="4264243823" sldId="270"/>
        </pc:sldMkLst>
        <pc:spChg chg="mod">
          <ac:chgData name="Linda Ennis" userId="42aee41f-17a2-482a-8484-2f246fcb211d" providerId="ADAL" clId="{C389D9B3-BBEF-48A2-81DD-54F350F86E87}" dt="2025-06-19T14:35:00.037" v="55" actId="20577"/>
          <ac:spMkLst>
            <pc:docMk/>
            <pc:sldMk cId="4264243823" sldId="270"/>
            <ac:spMk id="3" creationId="{DECFB1E2-DFEA-7ABB-E079-21A3C4DAA0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455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26B973-D13C-DB42-B07B-D5340B1649B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4627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584F1-E3E6-9261-719C-81BA2404A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2B164-3AC4-E38C-68F2-B7B6F58C8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99D1E-F9A0-15B7-25D7-144B5ACC92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875DAC-59E4-DC39-2C8C-02027FF163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26B973-D13C-DB42-B07B-D5340B1649B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4255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71971-0249-93E0-92A4-E4F78F90D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9D9B97-7B0A-6B06-2777-35182376A0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80EB7-D9A5-D9C0-AF9B-BDFC702796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BA77C3-AD4E-5C34-737B-1B7FD792FFFD}"/>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1496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8.emf"/><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emf"/><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emf"/><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emf"/><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emf"/><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emf"/><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2 Columns 1:1 - light">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FA7A15-B431-3190-D57F-FBDF0E8548E8}"/>
              </a:ext>
            </a:extLst>
          </p:cNvPr>
          <p:cNvPicPr>
            <a:picLocks noChangeAspect="1"/>
          </p:cNvPicPr>
          <p:nvPr userDrawn="1"/>
        </p:nvPicPr>
        <p:blipFill>
          <a:blip r:embed="rId2"/>
          <a:stretch>
            <a:fillRect/>
          </a:stretch>
        </p:blipFill>
        <p:spPr>
          <a:xfrm>
            <a:off x="0" y="0"/>
            <a:ext cx="7810500" cy="8229600"/>
          </a:xfrm>
          <a:prstGeom prst="rect">
            <a:avLst/>
          </a:prstGeom>
        </p:spPr>
      </p:pic>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6912768"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4A2FE364-F485-47A4-2DBC-FF3017D1E518}"/>
              </a:ext>
            </a:extLst>
          </p:cNvPr>
          <p:cNvSpPr>
            <a:spLocks noGrp="1"/>
          </p:cNvSpPr>
          <p:nvPr>
            <p:ph sz="half" idx="2"/>
          </p:nvPr>
        </p:nvSpPr>
        <p:spPr>
          <a:xfrm>
            <a:off x="8212932" y="1522512"/>
            <a:ext cx="6015036" cy="588984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Picture 5">
            <a:extLst>
              <a:ext uri="{FF2B5EF4-FFF2-40B4-BE49-F238E27FC236}">
                <a16:creationId xmlns:a16="http://schemas.microsoft.com/office/drawing/2014/main" id="{9341CD92-82B1-78C5-D62F-FFE7935E38EE}"/>
              </a:ext>
            </a:extLst>
          </p:cNvPr>
          <p:cNvPicPr>
            <a:picLocks noChangeAspect="1"/>
          </p:cNvPicPr>
          <p:nvPr userDrawn="1"/>
        </p:nvPicPr>
        <p:blipFill>
          <a:blip r:embed="rId3"/>
          <a:stretch>
            <a:fillRect/>
          </a:stretch>
        </p:blipFill>
        <p:spPr>
          <a:xfrm>
            <a:off x="13064892" y="7755401"/>
            <a:ext cx="1565509" cy="474199"/>
          </a:xfrm>
          <a:prstGeom prst="rect">
            <a:avLst/>
          </a:prstGeom>
        </p:spPr>
      </p:pic>
      <p:pic>
        <p:nvPicPr>
          <p:cNvPr id="8" name="Graphic 7">
            <a:extLst>
              <a:ext uri="{FF2B5EF4-FFF2-40B4-BE49-F238E27FC236}">
                <a16:creationId xmlns:a16="http://schemas.microsoft.com/office/drawing/2014/main" id="{C355AC0E-5AE4-4539-BC75-8D622AC1D27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064616" y="586924"/>
            <a:ext cx="1163352" cy="480852"/>
          </a:xfrm>
          <a:prstGeom prst="rect">
            <a:avLst/>
          </a:prstGeom>
        </p:spPr>
      </p:pic>
    </p:spTree>
    <p:extLst>
      <p:ext uri="{BB962C8B-B14F-4D97-AF65-F5344CB8AC3E}">
        <p14:creationId xmlns:p14="http://schemas.microsoft.com/office/powerpoint/2010/main" val="2140000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100000">
              <a:schemeClr val="tx1"/>
            </a:gs>
            <a:gs pos="50000">
              <a:schemeClr val="tx2"/>
            </a:gs>
            <a:gs pos="0">
              <a:schemeClr val="accent1"/>
            </a:gs>
          </a:gsLst>
          <a:lin ang="5400000" scaled="1"/>
        </a:gra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B48D16B-BF49-0E81-7DD1-788D69B7029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067729" y="-19049"/>
            <a:ext cx="3241040" cy="8229600"/>
          </a:xfrm>
          <a:prstGeom prst="rect">
            <a:avLst/>
          </a:prstGeom>
        </p:spPr>
      </p:pic>
      <p:pic>
        <p:nvPicPr>
          <p:cNvPr id="4" name="Picture 3">
            <a:extLst>
              <a:ext uri="{FF2B5EF4-FFF2-40B4-BE49-F238E27FC236}">
                <a16:creationId xmlns:a16="http://schemas.microsoft.com/office/drawing/2014/main" id="{34ACAC3D-84F7-4A12-D08F-76E894D86077}"/>
              </a:ext>
            </a:extLst>
          </p:cNvPr>
          <p:cNvPicPr>
            <a:picLocks noChangeAspect="1"/>
          </p:cNvPicPr>
          <p:nvPr userDrawn="1"/>
        </p:nvPicPr>
        <p:blipFill>
          <a:blip r:embed="rId4"/>
          <a:stretch>
            <a:fillRect/>
          </a:stretch>
        </p:blipFill>
        <p:spPr>
          <a:xfrm>
            <a:off x="-2834" y="-1235476"/>
            <a:ext cx="14633234" cy="10700551"/>
          </a:xfrm>
          <a:prstGeom prst="rect">
            <a:avLst/>
          </a:prstGeom>
        </p:spPr>
      </p:pic>
      <p:sp>
        <p:nvSpPr>
          <p:cNvPr id="2" name="Title 1">
            <a:extLst>
              <a:ext uri="{FF2B5EF4-FFF2-40B4-BE49-F238E27FC236}">
                <a16:creationId xmlns:a16="http://schemas.microsoft.com/office/drawing/2014/main" id="{5DCF5E5F-1761-36B7-8846-95C80A3BF4E4}"/>
              </a:ext>
            </a:extLst>
          </p:cNvPr>
          <p:cNvSpPr>
            <a:spLocks noGrp="1"/>
          </p:cNvSpPr>
          <p:nvPr>
            <p:ph type="ctrTitle" hasCustomPrompt="1"/>
          </p:nvPr>
        </p:nvSpPr>
        <p:spPr>
          <a:xfrm>
            <a:off x="402433" y="1346835"/>
            <a:ext cx="12399168" cy="2767966"/>
          </a:xfrm>
          <a:prstGeom prst="rect">
            <a:avLst/>
          </a:prstGeom>
        </p:spPr>
        <p:txBody>
          <a:bodyPr anchor="b"/>
          <a:lstStyle>
            <a:lvl1pPr algn="l">
              <a:defRPr sz="7200">
                <a:solidFill>
                  <a:schemeClr val="tx1"/>
                </a:solidFill>
              </a:defRPr>
            </a:lvl1pPr>
          </a:lstStyle>
          <a:p>
            <a:r>
              <a:rPr lang="en-GB" dirty="0"/>
              <a:t>Click to edit title section</a:t>
            </a:r>
            <a:endParaRPr lang="en-US" dirty="0"/>
          </a:p>
        </p:txBody>
      </p:sp>
      <p:sp>
        <p:nvSpPr>
          <p:cNvPr id="3" name="Subtitle 2">
            <a:extLst>
              <a:ext uri="{FF2B5EF4-FFF2-40B4-BE49-F238E27FC236}">
                <a16:creationId xmlns:a16="http://schemas.microsoft.com/office/drawing/2014/main" id="{073C4227-80D3-94C8-A07B-6B2865EEB48F}"/>
              </a:ext>
            </a:extLst>
          </p:cNvPr>
          <p:cNvSpPr>
            <a:spLocks noGrp="1"/>
          </p:cNvSpPr>
          <p:nvPr>
            <p:ph type="subTitle" idx="1"/>
          </p:nvPr>
        </p:nvSpPr>
        <p:spPr>
          <a:xfrm>
            <a:off x="402434" y="4114800"/>
            <a:ext cx="12399167" cy="1728192"/>
          </a:xfrm>
        </p:spPr>
        <p:txBody>
          <a:bodyPr/>
          <a:lstStyle>
            <a:lvl1pPr marL="0" indent="0" algn="l">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GB" dirty="0"/>
              <a:t>Click to edit Master subtitle style</a:t>
            </a:r>
            <a:endParaRPr lang="en-US" dirty="0"/>
          </a:p>
        </p:txBody>
      </p:sp>
      <p:pic>
        <p:nvPicPr>
          <p:cNvPr id="5" name="Picture 4">
            <a:extLst>
              <a:ext uri="{FF2B5EF4-FFF2-40B4-BE49-F238E27FC236}">
                <a16:creationId xmlns:a16="http://schemas.microsoft.com/office/drawing/2014/main" id="{4D5B3997-824E-906E-85DF-2C7641793BCA}"/>
              </a:ext>
            </a:extLst>
          </p:cNvPr>
          <p:cNvPicPr>
            <a:picLocks noChangeAspect="1"/>
          </p:cNvPicPr>
          <p:nvPr userDrawn="1"/>
        </p:nvPicPr>
        <p:blipFill>
          <a:blip r:embed="rId5"/>
          <a:stretch>
            <a:fillRect/>
          </a:stretch>
        </p:blipFill>
        <p:spPr>
          <a:xfrm>
            <a:off x="13049280" y="7750672"/>
            <a:ext cx="1581120" cy="478928"/>
          </a:xfrm>
          <a:prstGeom prst="rect">
            <a:avLst/>
          </a:prstGeom>
        </p:spPr>
      </p:pic>
      <p:pic>
        <p:nvPicPr>
          <p:cNvPr id="9" name="Graphic 8">
            <a:extLst>
              <a:ext uri="{FF2B5EF4-FFF2-40B4-BE49-F238E27FC236}">
                <a16:creationId xmlns:a16="http://schemas.microsoft.com/office/drawing/2014/main" id="{D3F4C248-2696-EE05-59C9-EC01631169F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75252" y="6534266"/>
            <a:ext cx="2486363" cy="1027697"/>
          </a:xfrm>
          <a:prstGeom prst="rect">
            <a:avLst/>
          </a:prstGeom>
        </p:spPr>
      </p:pic>
    </p:spTree>
    <p:extLst>
      <p:ext uri="{BB962C8B-B14F-4D97-AF65-F5344CB8AC3E}">
        <p14:creationId xmlns:p14="http://schemas.microsoft.com/office/powerpoint/2010/main" val="8274506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Section title">
    <p:bg>
      <p:bgPr>
        <a:gradFill>
          <a:gsLst>
            <a:gs pos="100000">
              <a:schemeClr val="tx1"/>
            </a:gs>
            <a:gs pos="50000">
              <a:schemeClr val="tx2"/>
            </a:gs>
            <a:gs pos="0">
              <a:schemeClr val="accent1"/>
            </a:gs>
          </a:gsLst>
          <a:lin ang="5400000" scaled="1"/>
        </a:gra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3B85935B-7B84-668C-1160-54F9B24778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067729" y="-19049"/>
            <a:ext cx="3241040" cy="8229600"/>
          </a:xfrm>
          <a:prstGeom prst="rect">
            <a:avLst/>
          </a:prstGeom>
        </p:spPr>
      </p:pic>
      <p:pic>
        <p:nvPicPr>
          <p:cNvPr id="4" name="Picture 3">
            <a:extLst>
              <a:ext uri="{FF2B5EF4-FFF2-40B4-BE49-F238E27FC236}">
                <a16:creationId xmlns:a16="http://schemas.microsoft.com/office/drawing/2014/main" id="{34ACAC3D-84F7-4A12-D08F-76E894D86077}"/>
              </a:ext>
            </a:extLst>
          </p:cNvPr>
          <p:cNvPicPr>
            <a:picLocks noChangeAspect="1"/>
          </p:cNvPicPr>
          <p:nvPr userDrawn="1"/>
        </p:nvPicPr>
        <p:blipFill>
          <a:blip r:embed="rId4"/>
          <a:stretch>
            <a:fillRect/>
          </a:stretch>
        </p:blipFill>
        <p:spPr>
          <a:xfrm>
            <a:off x="-2834" y="-1235476"/>
            <a:ext cx="14633234" cy="10700551"/>
          </a:xfrm>
          <a:prstGeom prst="rect">
            <a:avLst/>
          </a:prstGeom>
        </p:spPr>
      </p:pic>
      <p:sp>
        <p:nvSpPr>
          <p:cNvPr id="2" name="Title 1">
            <a:extLst>
              <a:ext uri="{FF2B5EF4-FFF2-40B4-BE49-F238E27FC236}">
                <a16:creationId xmlns:a16="http://schemas.microsoft.com/office/drawing/2014/main" id="{5DCF5E5F-1761-36B7-8846-95C80A3BF4E4}"/>
              </a:ext>
            </a:extLst>
          </p:cNvPr>
          <p:cNvSpPr>
            <a:spLocks noGrp="1"/>
          </p:cNvSpPr>
          <p:nvPr>
            <p:ph type="ctrTitle" hasCustomPrompt="1"/>
          </p:nvPr>
        </p:nvSpPr>
        <p:spPr>
          <a:xfrm>
            <a:off x="402433" y="1346835"/>
            <a:ext cx="12399168" cy="2767966"/>
          </a:xfrm>
          <a:prstGeom prst="rect">
            <a:avLst/>
          </a:prstGeom>
        </p:spPr>
        <p:txBody>
          <a:bodyPr anchor="b"/>
          <a:lstStyle>
            <a:lvl1pPr algn="l">
              <a:defRPr sz="7200">
                <a:solidFill>
                  <a:schemeClr val="tx1"/>
                </a:solidFill>
              </a:defRPr>
            </a:lvl1pPr>
          </a:lstStyle>
          <a:p>
            <a:r>
              <a:rPr lang="en-GB" dirty="0"/>
              <a:t>Click to edit section</a:t>
            </a:r>
            <a:endParaRPr lang="en-US" dirty="0"/>
          </a:p>
        </p:txBody>
      </p:sp>
      <p:sp>
        <p:nvSpPr>
          <p:cNvPr id="3" name="Subtitle 2">
            <a:extLst>
              <a:ext uri="{FF2B5EF4-FFF2-40B4-BE49-F238E27FC236}">
                <a16:creationId xmlns:a16="http://schemas.microsoft.com/office/drawing/2014/main" id="{073C4227-80D3-94C8-A07B-6B2865EEB48F}"/>
              </a:ext>
            </a:extLst>
          </p:cNvPr>
          <p:cNvSpPr>
            <a:spLocks noGrp="1"/>
          </p:cNvSpPr>
          <p:nvPr>
            <p:ph type="subTitle" idx="1"/>
          </p:nvPr>
        </p:nvSpPr>
        <p:spPr>
          <a:xfrm>
            <a:off x="402434" y="4114800"/>
            <a:ext cx="12399167" cy="2381734"/>
          </a:xfrm>
        </p:spPr>
        <p:txBody>
          <a:bodyPr/>
          <a:lstStyle>
            <a:lvl1pPr marL="0" indent="0" algn="l">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GB" dirty="0"/>
              <a:t>Click to edit Master subtitle style</a:t>
            </a:r>
            <a:endParaRPr lang="en-US" dirty="0"/>
          </a:p>
        </p:txBody>
      </p:sp>
      <p:pic>
        <p:nvPicPr>
          <p:cNvPr id="5" name="Picture 4">
            <a:extLst>
              <a:ext uri="{FF2B5EF4-FFF2-40B4-BE49-F238E27FC236}">
                <a16:creationId xmlns:a16="http://schemas.microsoft.com/office/drawing/2014/main" id="{4D5B3997-824E-906E-85DF-2C7641793BCA}"/>
              </a:ext>
            </a:extLst>
          </p:cNvPr>
          <p:cNvPicPr>
            <a:picLocks noChangeAspect="1"/>
          </p:cNvPicPr>
          <p:nvPr userDrawn="1"/>
        </p:nvPicPr>
        <p:blipFill>
          <a:blip r:embed="rId5"/>
          <a:stretch>
            <a:fillRect/>
          </a:stretch>
        </p:blipFill>
        <p:spPr>
          <a:xfrm>
            <a:off x="13049280" y="7750672"/>
            <a:ext cx="1581120" cy="478928"/>
          </a:xfrm>
          <a:prstGeom prst="rect">
            <a:avLst/>
          </a:prstGeom>
        </p:spPr>
      </p:pic>
    </p:spTree>
    <p:extLst>
      <p:ext uri="{BB962C8B-B14F-4D97-AF65-F5344CB8AC3E}">
        <p14:creationId xmlns:p14="http://schemas.microsoft.com/office/powerpoint/2010/main" val="39658454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97754-0D3D-FD6B-EC9E-33B4A1CF655F}"/>
              </a:ext>
            </a:extLst>
          </p:cNvPr>
          <p:cNvSpPr>
            <a:spLocks noGrp="1"/>
          </p:cNvSpPr>
          <p:nvPr>
            <p:ph type="title"/>
          </p:nvPr>
        </p:nvSpPr>
        <p:spPr>
          <a:xfrm>
            <a:off x="402432" y="438152"/>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6D1FA56-052A-AD8F-4615-CB423920A868}"/>
              </a:ext>
            </a:extLst>
          </p:cNvPr>
          <p:cNvSpPr>
            <a:spLocks noGrp="1"/>
          </p:cNvSpPr>
          <p:nvPr>
            <p:ph idx="1"/>
          </p:nvPr>
        </p:nvSpPr>
        <p:spPr>
          <a:xfrm>
            <a:off x="402432" y="1522512"/>
            <a:ext cx="13825536"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a:extLst>
              <a:ext uri="{FF2B5EF4-FFF2-40B4-BE49-F238E27FC236}">
                <a16:creationId xmlns:a16="http://schemas.microsoft.com/office/drawing/2014/main" id="{2689B8A8-3D90-1800-C5FA-EFE5B68E5901}"/>
              </a:ext>
            </a:extLst>
          </p:cNvPr>
          <p:cNvPicPr>
            <a:picLocks noChangeAspect="1"/>
          </p:cNvPicPr>
          <p:nvPr userDrawn="1"/>
        </p:nvPicPr>
        <p:blipFill>
          <a:blip r:embed="rId2"/>
          <a:stretch>
            <a:fillRect/>
          </a:stretch>
        </p:blipFill>
        <p:spPr>
          <a:xfrm>
            <a:off x="13061587" y="7754400"/>
            <a:ext cx="1568813" cy="475200"/>
          </a:xfrm>
          <a:prstGeom prst="rect">
            <a:avLst/>
          </a:prstGeom>
        </p:spPr>
      </p:pic>
      <p:pic>
        <p:nvPicPr>
          <p:cNvPr id="6" name="Graphic 5">
            <a:extLst>
              <a:ext uri="{FF2B5EF4-FFF2-40B4-BE49-F238E27FC236}">
                <a16:creationId xmlns:a16="http://schemas.microsoft.com/office/drawing/2014/main" id="{80FEB5D5-A4B1-F593-40C3-B5F1D0CFEEF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3064616" y="586924"/>
            <a:ext cx="1163352" cy="480852"/>
          </a:xfrm>
          <a:prstGeom prst="rect">
            <a:avLst/>
          </a:prstGeom>
        </p:spPr>
      </p:pic>
    </p:spTree>
    <p:extLst>
      <p:ext uri="{BB962C8B-B14F-4D97-AF65-F5344CB8AC3E}">
        <p14:creationId xmlns:p14="http://schemas.microsoft.com/office/powerpoint/2010/main" val="1377627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2 Columns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6912768"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4A2FE364-F485-47A4-2DBC-FF3017D1E518}"/>
              </a:ext>
            </a:extLst>
          </p:cNvPr>
          <p:cNvSpPr>
            <a:spLocks noGrp="1"/>
          </p:cNvSpPr>
          <p:nvPr>
            <p:ph sz="half" idx="2"/>
          </p:nvPr>
        </p:nvSpPr>
        <p:spPr>
          <a:xfrm>
            <a:off x="7315200" y="1522512"/>
            <a:ext cx="6912768"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a:extLst>
              <a:ext uri="{FF2B5EF4-FFF2-40B4-BE49-F238E27FC236}">
                <a16:creationId xmlns:a16="http://schemas.microsoft.com/office/drawing/2014/main" id="{8F7635FE-717D-5FBE-DE05-F39F53042A7D}"/>
              </a:ext>
            </a:extLst>
          </p:cNvPr>
          <p:cNvPicPr>
            <a:picLocks noChangeAspect="1"/>
          </p:cNvPicPr>
          <p:nvPr userDrawn="1"/>
        </p:nvPicPr>
        <p:blipFill>
          <a:blip r:embed="rId2"/>
          <a:stretch>
            <a:fillRect/>
          </a:stretch>
        </p:blipFill>
        <p:spPr>
          <a:xfrm>
            <a:off x="13064892" y="7755401"/>
            <a:ext cx="1565509" cy="474199"/>
          </a:xfrm>
          <a:prstGeom prst="rect">
            <a:avLst/>
          </a:prstGeom>
        </p:spPr>
      </p:pic>
      <p:pic>
        <p:nvPicPr>
          <p:cNvPr id="7" name="Graphic 6">
            <a:extLst>
              <a:ext uri="{FF2B5EF4-FFF2-40B4-BE49-F238E27FC236}">
                <a16:creationId xmlns:a16="http://schemas.microsoft.com/office/drawing/2014/main" id="{48A6D99A-F216-2ABE-B3FB-72D90D104E0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3064616" y="586924"/>
            <a:ext cx="1163352" cy="480852"/>
          </a:xfrm>
          <a:prstGeom prst="rect">
            <a:avLst/>
          </a:prstGeom>
        </p:spPr>
      </p:pic>
    </p:spTree>
    <p:extLst>
      <p:ext uri="{BB962C8B-B14F-4D97-AF65-F5344CB8AC3E}">
        <p14:creationId xmlns:p14="http://schemas.microsoft.com/office/powerpoint/2010/main" val="1317920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2 Columns 1:1 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3D955-B2A1-7B48-0EEE-EFD53773F05E}"/>
              </a:ext>
            </a:extLst>
          </p:cNvPr>
          <p:cNvSpPr>
            <a:spLocks noGrp="1"/>
          </p:cNvSpPr>
          <p:nvPr>
            <p:ph type="title"/>
          </p:nvPr>
        </p:nvSpPr>
        <p:spPr>
          <a:xfrm>
            <a:off x="402432" y="438151"/>
            <a:ext cx="13825536" cy="778399"/>
          </a:xfrm>
          <a:prstGeom prst="rect">
            <a:avLst/>
          </a:prstGeom>
        </p:spPr>
        <p:txBody>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9FDE60A0-2AEB-3672-05C0-6E54B3608B36}"/>
              </a:ext>
            </a:extLst>
          </p:cNvPr>
          <p:cNvSpPr>
            <a:spLocks noGrp="1"/>
          </p:cNvSpPr>
          <p:nvPr>
            <p:ph type="body" idx="1"/>
          </p:nvPr>
        </p:nvSpPr>
        <p:spPr>
          <a:xfrm>
            <a:off x="402434" y="1522513"/>
            <a:ext cx="6912767" cy="864096"/>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272C4698-A023-576D-8EF0-E0B475C0A803}"/>
              </a:ext>
            </a:extLst>
          </p:cNvPr>
          <p:cNvSpPr>
            <a:spLocks noGrp="1"/>
          </p:cNvSpPr>
          <p:nvPr>
            <p:ph sz="half" idx="2"/>
          </p:nvPr>
        </p:nvSpPr>
        <p:spPr>
          <a:xfrm>
            <a:off x="402433" y="2692572"/>
            <a:ext cx="6912767" cy="473502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3E48EBF3-52B6-5E70-7304-E9D588AB30D8}"/>
              </a:ext>
            </a:extLst>
          </p:cNvPr>
          <p:cNvSpPr>
            <a:spLocks noGrp="1"/>
          </p:cNvSpPr>
          <p:nvPr>
            <p:ph type="body" sz="quarter" idx="3"/>
          </p:nvPr>
        </p:nvSpPr>
        <p:spPr>
          <a:xfrm>
            <a:off x="7315201" y="1522513"/>
            <a:ext cx="6912767" cy="864096"/>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3DD01BFE-7DE0-B4B6-FD39-902B8202324F}"/>
              </a:ext>
            </a:extLst>
          </p:cNvPr>
          <p:cNvSpPr>
            <a:spLocks noGrp="1"/>
          </p:cNvSpPr>
          <p:nvPr>
            <p:ph sz="quarter" idx="4"/>
          </p:nvPr>
        </p:nvSpPr>
        <p:spPr>
          <a:xfrm>
            <a:off x="7315199" y="2692572"/>
            <a:ext cx="6912767" cy="473502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a:extLst>
              <a:ext uri="{FF2B5EF4-FFF2-40B4-BE49-F238E27FC236}">
                <a16:creationId xmlns:a16="http://schemas.microsoft.com/office/drawing/2014/main" id="{B0820EF3-6DA9-A44B-60BC-FDFCC3FB5D17}"/>
              </a:ext>
            </a:extLst>
          </p:cNvPr>
          <p:cNvPicPr>
            <a:picLocks noChangeAspect="1"/>
          </p:cNvPicPr>
          <p:nvPr userDrawn="1"/>
        </p:nvPicPr>
        <p:blipFill>
          <a:blip r:embed="rId2"/>
          <a:stretch>
            <a:fillRect/>
          </a:stretch>
        </p:blipFill>
        <p:spPr>
          <a:xfrm>
            <a:off x="13064892" y="7758651"/>
            <a:ext cx="1565509" cy="474199"/>
          </a:xfrm>
          <a:prstGeom prst="rect">
            <a:avLst/>
          </a:prstGeom>
        </p:spPr>
      </p:pic>
      <p:pic>
        <p:nvPicPr>
          <p:cNvPr id="9" name="Graphic 8">
            <a:extLst>
              <a:ext uri="{FF2B5EF4-FFF2-40B4-BE49-F238E27FC236}">
                <a16:creationId xmlns:a16="http://schemas.microsoft.com/office/drawing/2014/main" id="{DD8FDA21-0A2F-EE2D-C317-263F78E97D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3064616" y="586924"/>
            <a:ext cx="1163352" cy="480852"/>
          </a:xfrm>
          <a:prstGeom prst="rect">
            <a:avLst/>
          </a:prstGeom>
        </p:spPr>
      </p:pic>
    </p:spTree>
    <p:extLst>
      <p:ext uri="{BB962C8B-B14F-4D97-AF65-F5344CB8AC3E}">
        <p14:creationId xmlns:p14="http://schemas.microsoft.com/office/powerpoint/2010/main" val="315999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2 Columns 1:1 - dark">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FA7A15-B431-3190-D57F-FBDF0E8548E8}"/>
              </a:ext>
            </a:extLst>
          </p:cNvPr>
          <p:cNvPicPr>
            <a:picLocks noChangeAspect="1"/>
          </p:cNvPicPr>
          <p:nvPr userDrawn="1"/>
        </p:nvPicPr>
        <p:blipFill>
          <a:blip r:embed="rId2"/>
          <a:stretch>
            <a:fillRect/>
          </a:stretch>
        </p:blipFill>
        <p:spPr>
          <a:xfrm>
            <a:off x="0" y="0"/>
            <a:ext cx="7810500" cy="8229600"/>
          </a:xfrm>
          <a:prstGeom prst="rect">
            <a:avLst/>
          </a:prstGeom>
        </p:spPr>
      </p:pic>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6912768"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4A2FE364-F485-47A4-2DBC-FF3017D1E518}"/>
              </a:ext>
            </a:extLst>
          </p:cNvPr>
          <p:cNvSpPr>
            <a:spLocks noGrp="1"/>
          </p:cNvSpPr>
          <p:nvPr>
            <p:ph sz="half" idx="2"/>
          </p:nvPr>
        </p:nvSpPr>
        <p:spPr>
          <a:xfrm>
            <a:off x="8212932" y="1522512"/>
            <a:ext cx="6015036" cy="58898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Picture 5">
            <a:extLst>
              <a:ext uri="{FF2B5EF4-FFF2-40B4-BE49-F238E27FC236}">
                <a16:creationId xmlns:a16="http://schemas.microsoft.com/office/drawing/2014/main" id="{8BD78AD2-0F60-D9EA-3E34-145F3D129E78}"/>
              </a:ext>
            </a:extLst>
          </p:cNvPr>
          <p:cNvPicPr>
            <a:picLocks noChangeAspect="1"/>
          </p:cNvPicPr>
          <p:nvPr userDrawn="1"/>
        </p:nvPicPr>
        <p:blipFill>
          <a:blip r:embed="rId3"/>
          <a:stretch>
            <a:fillRect/>
          </a:stretch>
        </p:blipFill>
        <p:spPr>
          <a:xfrm>
            <a:off x="13049280" y="7752993"/>
            <a:ext cx="1581120" cy="478928"/>
          </a:xfrm>
          <a:prstGeom prst="rect">
            <a:avLst/>
          </a:prstGeom>
        </p:spPr>
      </p:pic>
      <p:pic>
        <p:nvPicPr>
          <p:cNvPr id="7" name="Graphic 6">
            <a:extLst>
              <a:ext uri="{FF2B5EF4-FFF2-40B4-BE49-F238E27FC236}">
                <a16:creationId xmlns:a16="http://schemas.microsoft.com/office/drawing/2014/main" id="{DD42CCB3-5551-F67F-F157-15EF26A91F6A}"/>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3064616" y="587723"/>
            <a:ext cx="1163352" cy="479254"/>
          </a:xfrm>
          <a:prstGeom prst="rect">
            <a:avLst/>
          </a:prstGeom>
        </p:spPr>
      </p:pic>
    </p:spTree>
    <p:extLst>
      <p:ext uri="{BB962C8B-B14F-4D97-AF65-F5344CB8AC3E}">
        <p14:creationId xmlns:p14="http://schemas.microsoft.com/office/powerpoint/2010/main" val="827652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2 Columns 1:2 - dark">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AC1BE2-1964-8621-6984-09EE6AFFED4A}"/>
              </a:ext>
            </a:extLst>
          </p:cNvPr>
          <p:cNvPicPr>
            <a:picLocks noChangeAspect="1"/>
          </p:cNvPicPr>
          <p:nvPr userDrawn="1"/>
        </p:nvPicPr>
        <p:blipFill>
          <a:blip r:embed="rId2"/>
          <a:stretch>
            <a:fillRect/>
          </a:stretch>
        </p:blipFill>
        <p:spPr>
          <a:xfrm>
            <a:off x="0" y="0"/>
            <a:ext cx="5372100" cy="8229600"/>
          </a:xfrm>
          <a:prstGeom prst="rect">
            <a:avLst/>
          </a:prstGeom>
        </p:spPr>
      </p:pic>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4320480"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4A2FE364-F485-47A4-2DBC-FF3017D1E518}"/>
              </a:ext>
            </a:extLst>
          </p:cNvPr>
          <p:cNvSpPr>
            <a:spLocks noGrp="1"/>
          </p:cNvSpPr>
          <p:nvPr>
            <p:ph sz="half" idx="2"/>
          </p:nvPr>
        </p:nvSpPr>
        <p:spPr>
          <a:xfrm>
            <a:off x="5587008" y="1522512"/>
            <a:ext cx="8640960" cy="58898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a:extLst>
              <a:ext uri="{FF2B5EF4-FFF2-40B4-BE49-F238E27FC236}">
                <a16:creationId xmlns:a16="http://schemas.microsoft.com/office/drawing/2014/main" id="{5E927B90-5762-44DC-03BF-FB6C947AFEC6}"/>
              </a:ext>
            </a:extLst>
          </p:cNvPr>
          <p:cNvPicPr>
            <a:picLocks noChangeAspect="1"/>
          </p:cNvPicPr>
          <p:nvPr userDrawn="1"/>
        </p:nvPicPr>
        <p:blipFill>
          <a:blip r:embed="rId3"/>
          <a:stretch>
            <a:fillRect/>
          </a:stretch>
        </p:blipFill>
        <p:spPr>
          <a:xfrm>
            <a:off x="13049280" y="7750672"/>
            <a:ext cx="1581120" cy="478928"/>
          </a:xfrm>
          <a:prstGeom prst="rect">
            <a:avLst/>
          </a:prstGeom>
        </p:spPr>
      </p:pic>
      <p:pic>
        <p:nvPicPr>
          <p:cNvPr id="7" name="Graphic 6">
            <a:extLst>
              <a:ext uri="{FF2B5EF4-FFF2-40B4-BE49-F238E27FC236}">
                <a16:creationId xmlns:a16="http://schemas.microsoft.com/office/drawing/2014/main" id="{10432B25-B55F-D7CB-27D8-5C81D4A5B4A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3064616" y="587723"/>
            <a:ext cx="1163352" cy="479254"/>
          </a:xfrm>
          <a:prstGeom prst="rect">
            <a:avLst/>
          </a:prstGeom>
        </p:spPr>
      </p:pic>
    </p:spTree>
    <p:extLst>
      <p:ext uri="{BB962C8B-B14F-4D97-AF65-F5344CB8AC3E}">
        <p14:creationId xmlns:p14="http://schemas.microsoft.com/office/powerpoint/2010/main" val="1689065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2:1 - dark">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670781-7BBF-3537-5E41-959D8EE73CEC}"/>
              </a:ext>
            </a:extLst>
          </p:cNvPr>
          <p:cNvPicPr>
            <a:picLocks noChangeAspect="1"/>
          </p:cNvPicPr>
          <p:nvPr userDrawn="1"/>
        </p:nvPicPr>
        <p:blipFill>
          <a:blip r:embed="rId2"/>
          <a:stretch>
            <a:fillRect/>
          </a:stretch>
        </p:blipFill>
        <p:spPr>
          <a:xfrm>
            <a:off x="0" y="-20608"/>
            <a:ext cx="10366474" cy="8268678"/>
          </a:xfrm>
          <a:prstGeom prst="rect">
            <a:avLst/>
          </a:prstGeom>
        </p:spPr>
      </p:pic>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8986598"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a:extLst>
              <a:ext uri="{FF2B5EF4-FFF2-40B4-BE49-F238E27FC236}">
                <a16:creationId xmlns:a16="http://schemas.microsoft.com/office/drawing/2014/main" id="{42CB93F4-5ADA-9CE5-5C2A-5216F49F6C49}"/>
              </a:ext>
            </a:extLst>
          </p:cNvPr>
          <p:cNvPicPr>
            <a:picLocks noChangeAspect="1"/>
          </p:cNvPicPr>
          <p:nvPr userDrawn="1"/>
        </p:nvPicPr>
        <p:blipFill>
          <a:blip r:embed="rId3"/>
          <a:stretch>
            <a:fillRect/>
          </a:stretch>
        </p:blipFill>
        <p:spPr>
          <a:xfrm>
            <a:off x="13049280" y="7750672"/>
            <a:ext cx="1581120" cy="478928"/>
          </a:xfrm>
          <a:prstGeom prst="rect">
            <a:avLst/>
          </a:prstGeom>
        </p:spPr>
      </p:pic>
      <p:pic>
        <p:nvPicPr>
          <p:cNvPr id="5" name="Graphic 4">
            <a:extLst>
              <a:ext uri="{FF2B5EF4-FFF2-40B4-BE49-F238E27FC236}">
                <a16:creationId xmlns:a16="http://schemas.microsoft.com/office/drawing/2014/main" id="{A239481D-837E-90AE-8916-B8732AFDCB1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3064616" y="587723"/>
            <a:ext cx="1163352" cy="479254"/>
          </a:xfrm>
          <a:prstGeom prst="rect">
            <a:avLst/>
          </a:prstGeom>
        </p:spPr>
      </p:pic>
    </p:spTree>
    <p:extLst>
      <p:ext uri="{BB962C8B-B14F-4D97-AF65-F5344CB8AC3E}">
        <p14:creationId xmlns:p14="http://schemas.microsoft.com/office/powerpoint/2010/main" val="3797865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2 Columns 1:1 - light">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FA7A15-B431-3190-D57F-FBDF0E8548E8}"/>
              </a:ext>
            </a:extLst>
          </p:cNvPr>
          <p:cNvPicPr>
            <a:picLocks noChangeAspect="1"/>
          </p:cNvPicPr>
          <p:nvPr userDrawn="1"/>
        </p:nvPicPr>
        <p:blipFill>
          <a:blip r:embed="rId2"/>
          <a:stretch>
            <a:fillRect/>
          </a:stretch>
        </p:blipFill>
        <p:spPr>
          <a:xfrm>
            <a:off x="0" y="0"/>
            <a:ext cx="7810500" cy="8229600"/>
          </a:xfrm>
          <a:prstGeom prst="rect">
            <a:avLst/>
          </a:prstGeom>
        </p:spPr>
      </p:pic>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6912768"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4A2FE364-F485-47A4-2DBC-FF3017D1E518}"/>
              </a:ext>
            </a:extLst>
          </p:cNvPr>
          <p:cNvSpPr>
            <a:spLocks noGrp="1"/>
          </p:cNvSpPr>
          <p:nvPr>
            <p:ph sz="half" idx="2"/>
          </p:nvPr>
        </p:nvSpPr>
        <p:spPr>
          <a:xfrm>
            <a:off x="8212932" y="1522512"/>
            <a:ext cx="6015036" cy="588984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Picture 5">
            <a:extLst>
              <a:ext uri="{FF2B5EF4-FFF2-40B4-BE49-F238E27FC236}">
                <a16:creationId xmlns:a16="http://schemas.microsoft.com/office/drawing/2014/main" id="{9341CD92-82B1-78C5-D62F-FFE7935E38EE}"/>
              </a:ext>
            </a:extLst>
          </p:cNvPr>
          <p:cNvPicPr>
            <a:picLocks noChangeAspect="1"/>
          </p:cNvPicPr>
          <p:nvPr userDrawn="1"/>
        </p:nvPicPr>
        <p:blipFill>
          <a:blip r:embed="rId3"/>
          <a:stretch>
            <a:fillRect/>
          </a:stretch>
        </p:blipFill>
        <p:spPr>
          <a:xfrm>
            <a:off x="13064892" y="7755401"/>
            <a:ext cx="1565509" cy="474199"/>
          </a:xfrm>
          <a:prstGeom prst="rect">
            <a:avLst/>
          </a:prstGeom>
        </p:spPr>
      </p:pic>
      <p:pic>
        <p:nvPicPr>
          <p:cNvPr id="8" name="Graphic 7">
            <a:extLst>
              <a:ext uri="{FF2B5EF4-FFF2-40B4-BE49-F238E27FC236}">
                <a16:creationId xmlns:a16="http://schemas.microsoft.com/office/drawing/2014/main" id="{C355AC0E-5AE4-4539-BC75-8D622AC1D27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064616" y="586924"/>
            <a:ext cx="1163352" cy="480852"/>
          </a:xfrm>
          <a:prstGeom prst="rect">
            <a:avLst/>
          </a:prstGeom>
        </p:spPr>
      </p:pic>
    </p:spTree>
    <p:extLst>
      <p:ext uri="{BB962C8B-B14F-4D97-AF65-F5344CB8AC3E}">
        <p14:creationId xmlns:p14="http://schemas.microsoft.com/office/powerpoint/2010/main" val="40377177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2 Columns 1:2 - light">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AC1BE2-1964-8621-6984-09EE6AFFED4A}"/>
              </a:ext>
            </a:extLst>
          </p:cNvPr>
          <p:cNvPicPr>
            <a:picLocks noChangeAspect="1"/>
          </p:cNvPicPr>
          <p:nvPr userDrawn="1"/>
        </p:nvPicPr>
        <p:blipFill>
          <a:blip r:embed="rId2"/>
          <a:stretch>
            <a:fillRect/>
          </a:stretch>
        </p:blipFill>
        <p:spPr>
          <a:xfrm>
            <a:off x="0" y="0"/>
            <a:ext cx="5372100" cy="8229600"/>
          </a:xfrm>
          <a:prstGeom prst="rect">
            <a:avLst/>
          </a:prstGeom>
        </p:spPr>
      </p:pic>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4320480"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4A2FE364-F485-47A4-2DBC-FF3017D1E518}"/>
              </a:ext>
            </a:extLst>
          </p:cNvPr>
          <p:cNvSpPr>
            <a:spLocks noGrp="1"/>
          </p:cNvSpPr>
          <p:nvPr>
            <p:ph sz="half" idx="2"/>
          </p:nvPr>
        </p:nvSpPr>
        <p:spPr>
          <a:xfrm>
            <a:off x="5587008" y="1522512"/>
            <a:ext cx="8640960" cy="588984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a:extLst>
              <a:ext uri="{FF2B5EF4-FFF2-40B4-BE49-F238E27FC236}">
                <a16:creationId xmlns:a16="http://schemas.microsoft.com/office/drawing/2014/main" id="{DEA423D3-B432-0FDE-E177-03103817C555}"/>
              </a:ext>
            </a:extLst>
          </p:cNvPr>
          <p:cNvPicPr>
            <a:picLocks noChangeAspect="1"/>
          </p:cNvPicPr>
          <p:nvPr userDrawn="1"/>
        </p:nvPicPr>
        <p:blipFill>
          <a:blip r:embed="rId3"/>
          <a:stretch>
            <a:fillRect/>
          </a:stretch>
        </p:blipFill>
        <p:spPr>
          <a:xfrm>
            <a:off x="13064892" y="7755401"/>
            <a:ext cx="1565509" cy="474199"/>
          </a:xfrm>
          <a:prstGeom prst="rect">
            <a:avLst/>
          </a:prstGeom>
        </p:spPr>
      </p:pic>
      <p:pic>
        <p:nvPicPr>
          <p:cNvPr id="5" name="Graphic 4">
            <a:extLst>
              <a:ext uri="{FF2B5EF4-FFF2-40B4-BE49-F238E27FC236}">
                <a16:creationId xmlns:a16="http://schemas.microsoft.com/office/drawing/2014/main" id="{1CA0067C-A133-0DB7-70F3-1DC99AD9D5E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064616" y="586924"/>
            <a:ext cx="1163352" cy="480852"/>
          </a:xfrm>
          <a:prstGeom prst="rect">
            <a:avLst/>
          </a:prstGeom>
        </p:spPr>
      </p:pic>
    </p:spTree>
    <p:extLst>
      <p:ext uri="{BB962C8B-B14F-4D97-AF65-F5344CB8AC3E}">
        <p14:creationId xmlns:p14="http://schemas.microsoft.com/office/powerpoint/2010/main" val="3792590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s 2:1 - light">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670781-7BBF-3537-5E41-959D8EE73CEC}"/>
              </a:ext>
            </a:extLst>
          </p:cNvPr>
          <p:cNvPicPr>
            <a:picLocks noChangeAspect="1"/>
          </p:cNvPicPr>
          <p:nvPr userDrawn="1"/>
        </p:nvPicPr>
        <p:blipFill>
          <a:blip r:embed="rId2"/>
          <a:stretch>
            <a:fillRect/>
          </a:stretch>
        </p:blipFill>
        <p:spPr>
          <a:xfrm>
            <a:off x="0" y="-20608"/>
            <a:ext cx="10366474" cy="8268678"/>
          </a:xfrm>
          <a:prstGeom prst="rect">
            <a:avLst/>
          </a:prstGeom>
        </p:spPr>
      </p:pic>
      <p:sp>
        <p:nvSpPr>
          <p:cNvPr id="2" name="Title 1">
            <a:extLst>
              <a:ext uri="{FF2B5EF4-FFF2-40B4-BE49-F238E27FC236}">
                <a16:creationId xmlns:a16="http://schemas.microsoft.com/office/drawing/2014/main" id="{F4FEF0BD-C1EF-A8A8-C6A9-91F5E7E39B1D}"/>
              </a:ext>
            </a:extLst>
          </p:cNvPr>
          <p:cNvSpPr>
            <a:spLocks noGrp="1"/>
          </p:cNvSpPr>
          <p:nvPr>
            <p:ph type="title"/>
          </p:nvPr>
        </p:nvSpPr>
        <p:spPr>
          <a:xfrm>
            <a:off x="402432" y="438151"/>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2A0AA1C-363B-4168-9C39-9CAD02F41D9E}"/>
              </a:ext>
            </a:extLst>
          </p:cNvPr>
          <p:cNvSpPr>
            <a:spLocks noGrp="1"/>
          </p:cNvSpPr>
          <p:nvPr>
            <p:ph sz="half" idx="1"/>
          </p:nvPr>
        </p:nvSpPr>
        <p:spPr>
          <a:xfrm>
            <a:off x="402432" y="1522512"/>
            <a:ext cx="8986598"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a:extLst>
              <a:ext uri="{FF2B5EF4-FFF2-40B4-BE49-F238E27FC236}">
                <a16:creationId xmlns:a16="http://schemas.microsoft.com/office/drawing/2014/main" id="{440C11D5-E7FE-2DFA-300D-098AFB92DE4E}"/>
              </a:ext>
            </a:extLst>
          </p:cNvPr>
          <p:cNvPicPr>
            <a:picLocks noChangeAspect="1"/>
          </p:cNvPicPr>
          <p:nvPr userDrawn="1"/>
        </p:nvPicPr>
        <p:blipFill>
          <a:blip r:embed="rId3"/>
          <a:stretch>
            <a:fillRect/>
          </a:stretch>
        </p:blipFill>
        <p:spPr>
          <a:xfrm>
            <a:off x="13064892" y="7755401"/>
            <a:ext cx="1565509" cy="474199"/>
          </a:xfrm>
          <a:prstGeom prst="rect">
            <a:avLst/>
          </a:prstGeom>
        </p:spPr>
      </p:pic>
      <p:pic>
        <p:nvPicPr>
          <p:cNvPr id="4" name="Graphic 3">
            <a:extLst>
              <a:ext uri="{FF2B5EF4-FFF2-40B4-BE49-F238E27FC236}">
                <a16:creationId xmlns:a16="http://schemas.microsoft.com/office/drawing/2014/main" id="{34AD4DDA-4953-81E4-7243-2BFE8264B09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064616" y="586924"/>
            <a:ext cx="1163352" cy="480852"/>
          </a:xfrm>
          <a:prstGeom prst="rect">
            <a:avLst/>
          </a:prstGeom>
        </p:spPr>
      </p:pic>
    </p:spTree>
    <p:extLst>
      <p:ext uri="{BB962C8B-B14F-4D97-AF65-F5344CB8AC3E}">
        <p14:creationId xmlns:p14="http://schemas.microsoft.com/office/powerpoint/2010/main" val="28171259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97754-0D3D-FD6B-EC9E-33B4A1CF655F}"/>
              </a:ext>
            </a:extLst>
          </p:cNvPr>
          <p:cNvSpPr>
            <a:spLocks noGrp="1"/>
          </p:cNvSpPr>
          <p:nvPr>
            <p:ph type="title"/>
          </p:nvPr>
        </p:nvSpPr>
        <p:spPr>
          <a:xfrm>
            <a:off x="402432" y="438152"/>
            <a:ext cx="13825536" cy="778398"/>
          </a:xfrm>
          <a:prstGeom prst="rect">
            <a:avLst/>
          </a:prstGeo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6D1FA56-052A-AD8F-4615-CB423920A868}"/>
              </a:ext>
            </a:extLst>
          </p:cNvPr>
          <p:cNvSpPr>
            <a:spLocks noGrp="1"/>
          </p:cNvSpPr>
          <p:nvPr>
            <p:ph idx="1"/>
          </p:nvPr>
        </p:nvSpPr>
        <p:spPr>
          <a:xfrm>
            <a:off x="402432" y="1522512"/>
            <a:ext cx="13825536" cy="588984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18401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76"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5567A9-9F25-B065-1416-BFE4A092BBE1}"/>
              </a:ext>
            </a:extLst>
          </p:cNvPr>
          <p:cNvSpPr>
            <a:spLocks noGrp="1"/>
          </p:cNvSpPr>
          <p:nvPr>
            <p:ph type="body" idx="1"/>
          </p:nvPr>
        </p:nvSpPr>
        <p:spPr>
          <a:xfrm>
            <a:off x="402432" y="1608921"/>
            <a:ext cx="13825536" cy="580343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6">
            <a:extLst>
              <a:ext uri="{FF2B5EF4-FFF2-40B4-BE49-F238E27FC236}">
                <a16:creationId xmlns:a16="http://schemas.microsoft.com/office/drawing/2014/main" id="{1D569AAC-8532-5CB3-608E-AFF612EE40CD}"/>
              </a:ext>
            </a:extLst>
          </p:cNvPr>
          <p:cNvSpPr>
            <a:spLocks noGrp="1"/>
          </p:cNvSpPr>
          <p:nvPr>
            <p:ph type="title"/>
          </p:nvPr>
        </p:nvSpPr>
        <p:spPr>
          <a:xfrm>
            <a:off x="402432" y="712470"/>
            <a:ext cx="13825536" cy="778399"/>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33235452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defTabSz="1097280" rtl="0" eaLnBrk="1" latinLnBrk="0" hangingPunct="1">
        <a:lnSpc>
          <a:spcPct val="90000"/>
        </a:lnSpc>
        <a:spcBef>
          <a:spcPct val="0"/>
        </a:spcBef>
        <a:buNone/>
        <a:defRPr sz="2880" b="1" kern="1200">
          <a:solidFill>
            <a:schemeClr val="accent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47EJTIdKP4k" TargetMode="External"/><Relationship Id="rId2" Type="http://schemas.openxmlformats.org/officeDocument/2006/relationships/image" Target="../media/image13.jp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34.png"/><Relationship Id="rId11" Type="http://schemas.openxmlformats.org/officeDocument/2006/relationships/image" Target="../media/image26.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11AB4784-61B4-D53F-D3C1-C832B78F2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10953-7349-BE56-F36E-54A5DE4CE4AA}"/>
              </a:ext>
            </a:extLst>
          </p:cNvPr>
          <p:cNvSpPr>
            <a:spLocks noGrp="1"/>
          </p:cNvSpPr>
          <p:nvPr>
            <p:ph type="title"/>
          </p:nvPr>
        </p:nvSpPr>
        <p:spPr>
          <a:xfrm>
            <a:off x="227067" y="2843148"/>
            <a:ext cx="13825536" cy="778398"/>
          </a:xfrm>
        </p:spPr>
        <p:txBody>
          <a:bodyPr/>
          <a:lstStyle/>
          <a:p>
            <a:r>
              <a:rPr lang="en-US" dirty="0">
                <a:hlinkClick r:id="rId3"/>
              </a:rPr>
              <a:t>VIDEO ABOUT HANLEY ENERGY</a:t>
            </a:r>
            <a:endParaRPr lang="en-US" dirty="0"/>
          </a:p>
        </p:txBody>
      </p:sp>
      <p:sp>
        <p:nvSpPr>
          <p:cNvPr id="3" name="Content Placeholder 2">
            <a:extLst>
              <a:ext uri="{FF2B5EF4-FFF2-40B4-BE49-F238E27FC236}">
                <a16:creationId xmlns:a16="http://schemas.microsoft.com/office/drawing/2014/main" id="{DECFB1E2-DFEA-7ABB-E079-21A3C4DAA067}"/>
              </a:ext>
            </a:extLst>
          </p:cNvPr>
          <p:cNvSpPr>
            <a:spLocks noGrp="1"/>
          </p:cNvSpPr>
          <p:nvPr>
            <p:ph sz="half" idx="1"/>
          </p:nvPr>
        </p:nvSpPr>
        <p:spPr>
          <a:xfrm>
            <a:off x="227067" y="5781362"/>
            <a:ext cx="6912768" cy="5889844"/>
          </a:xfrm>
        </p:spPr>
        <p:txBody>
          <a:bodyPr/>
          <a:lstStyle/>
          <a:p>
            <a:pPr marL="0" indent="0">
              <a:buNone/>
            </a:pPr>
            <a:endParaRPr lang="en-US" dirty="0"/>
          </a:p>
          <a:p>
            <a:pPr marL="0" indent="0">
              <a:buNone/>
            </a:pPr>
            <a:endParaRPr lang="en-US" dirty="0"/>
          </a:p>
          <a:p>
            <a:pPr marL="0" indent="0">
              <a:buNone/>
            </a:pPr>
            <a:r>
              <a:rPr lang="en-US" sz="2400" b="1" dirty="0"/>
              <a:t>LINDA ENNIS</a:t>
            </a:r>
          </a:p>
          <a:p>
            <a:pPr marL="0" indent="0">
              <a:buNone/>
            </a:pPr>
            <a:r>
              <a:rPr lang="en-US" sz="2400" dirty="0"/>
              <a:t>LEARNING &amp; DEVELOPMENT PARTNER</a:t>
            </a:r>
          </a:p>
          <a:p>
            <a:pPr marL="0" indent="0">
              <a:buNone/>
            </a:pPr>
            <a:endParaRPr lang="en-US" sz="2400" dirty="0"/>
          </a:p>
        </p:txBody>
      </p:sp>
    </p:spTree>
    <p:extLst>
      <p:ext uri="{BB962C8B-B14F-4D97-AF65-F5344CB8AC3E}">
        <p14:creationId xmlns:p14="http://schemas.microsoft.com/office/powerpoint/2010/main" val="4264243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0">
            <a:extLst>
              <a:ext uri="{FF2B5EF4-FFF2-40B4-BE49-F238E27FC236}">
                <a16:creationId xmlns:a16="http://schemas.microsoft.com/office/drawing/2014/main" id="{7B13CB48-4F70-3BF2-2FAA-A418A5F15756}"/>
              </a:ext>
            </a:extLst>
          </p:cNvPr>
          <p:cNvSpPr/>
          <p:nvPr/>
        </p:nvSpPr>
        <p:spPr>
          <a:xfrm>
            <a:off x="793790" y="775216"/>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3B4540"/>
                </a:solidFill>
                <a:latin typeface="Montserrat Extra Bold" pitchFamily="34" charset="0"/>
                <a:ea typeface="Montserrat Extra Bold" pitchFamily="34" charset="-122"/>
                <a:cs typeface="Montserrat Extra Bold" pitchFamily="34" charset="-120"/>
              </a:rPr>
              <a:t>Phase 5 In House</a:t>
            </a:r>
            <a:endParaRPr lang="en-US" sz="3900" dirty="0"/>
          </a:p>
        </p:txBody>
      </p:sp>
      <p:sp>
        <p:nvSpPr>
          <p:cNvPr id="14" name="Shape 1">
            <a:extLst>
              <a:ext uri="{FF2B5EF4-FFF2-40B4-BE49-F238E27FC236}">
                <a16:creationId xmlns:a16="http://schemas.microsoft.com/office/drawing/2014/main" id="{F73EA965-B4EE-1316-E0B0-DAB1278F5DC3}"/>
              </a:ext>
            </a:extLst>
          </p:cNvPr>
          <p:cNvSpPr/>
          <p:nvPr/>
        </p:nvSpPr>
        <p:spPr>
          <a:xfrm>
            <a:off x="793790" y="1792129"/>
            <a:ext cx="446484" cy="446484"/>
          </a:xfrm>
          <a:prstGeom prst="roundRect">
            <a:avLst>
              <a:gd name="adj" fmla="val 40008"/>
            </a:avLst>
          </a:prstGeom>
          <a:solidFill>
            <a:srgbClr val="E8F3E8"/>
          </a:solidFill>
          <a:ln/>
        </p:spPr>
        <p:txBody>
          <a:bodyPr/>
          <a:lstStyle/>
          <a:p>
            <a:endParaRPr lang="en-IE"/>
          </a:p>
        </p:txBody>
      </p:sp>
      <p:pic>
        <p:nvPicPr>
          <p:cNvPr id="15" name="Image 0" descr="preencoded.png">
            <a:extLst>
              <a:ext uri="{FF2B5EF4-FFF2-40B4-BE49-F238E27FC236}">
                <a16:creationId xmlns:a16="http://schemas.microsoft.com/office/drawing/2014/main" id="{6040B0CF-E5FF-3F13-C8C6-07385EE9C960}"/>
              </a:ext>
            </a:extLst>
          </p:cNvPr>
          <p:cNvPicPr>
            <a:picLocks noChangeAspect="1"/>
          </p:cNvPicPr>
          <p:nvPr/>
        </p:nvPicPr>
        <p:blipFill>
          <a:blip r:embed="rId2"/>
          <a:stretch>
            <a:fillRect/>
          </a:stretch>
        </p:blipFill>
        <p:spPr>
          <a:xfrm>
            <a:off x="868204" y="1829336"/>
            <a:ext cx="297656" cy="372070"/>
          </a:xfrm>
          <a:prstGeom prst="rect">
            <a:avLst/>
          </a:prstGeom>
        </p:spPr>
      </p:pic>
      <p:sp>
        <p:nvSpPr>
          <p:cNvPr id="16" name="Text 2">
            <a:extLst>
              <a:ext uri="{FF2B5EF4-FFF2-40B4-BE49-F238E27FC236}">
                <a16:creationId xmlns:a16="http://schemas.microsoft.com/office/drawing/2014/main" id="{CCFC23AE-9CC8-D532-6898-B660456C3AE6}"/>
              </a:ext>
            </a:extLst>
          </p:cNvPr>
          <p:cNvSpPr/>
          <p:nvPr/>
        </p:nvSpPr>
        <p:spPr>
          <a:xfrm>
            <a:off x="1438632" y="1860352"/>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Timeline</a:t>
            </a:r>
            <a:endParaRPr lang="en-US" sz="1950" dirty="0"/>
          </a:p>
        </p:txBody>
      </p:sp>
      <p:sp>
        <p:nvSpPr>
          <p:cNvPr id="17" name="Text 3">
            <a:extLst>
              <a:ext uri="{FF2B5EF4-FFF2-40B4-BE49-F238E27FC236}">
                <a16:creationId xmlns:a16="http://schemas.microsoft.com/office/drawing/2014/main" id="{70A77B06-C246-2983-1D73-DCE5A9A93056}"/>
              </a:ext>
            </a:extLst>
          </p:cNvPr>
          <p:cNvSpPr/>
          <p:nvPr/>
        </p:nvSpPr>
        <p:spPr>
          <a:xfrm>
            <a:off x="1438632" y="2289572"/>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Completed approximately 6 months after the apprentice returns from college</a:t>
            </a:r>
            <a:endParaRPr lang="en-US" sz="1550" dirty="0"/>
          </a:p>
        </p:txBody>
      </p:sp>
      <p:sp>
        <p:nvSpPr>
          <p:cNvPr id="18" name="Shape 4">
            <a:extLst>
              <a:ext uri="{FF2B5EF4-FFF2-40B4-BE49-F238E27FC236}">
                <a16:creationId xmlns:a16="http://schemas.microsoft.com/office/drawing/2014/main" id="{A361F4DC-268D-1C36-A699-433A91AC25DE}"/>
              </a:ext>
            </a:extLst>
          </p:cNvPr>
          <p:cNvSpPr/>
          <p:nvPr/>
        </p:nvSpPr>
        <p:spPr>
          <a:xfrm>
            <a:off x="793790" y="3003947"/>
            <a:ext cx="446484" cy="446484"/>
          </a:xfrm>
          <a:prstGeom prst="roundRect">
            <a:avLst>
              <a:gd name="adj" fmla="val 40008"/>
            </a:avLst>
          </a:prstGeom>
          <a:solidFill>
            <a:srgbClr val="E8F3E8"/>
          </a:solidFill>
          <a:ln/>
        </p:spPr>
        <p:txBody>
          <a:bodyPr/>
          <a:lstStyle/>
          <a:p>
            <a:endParaRPr lang="en-IE"/>
          </a:p>
        </p:txBody>
      </p:sp>
      <p:pic>
        <p:nvPicPr>
          <p:cNvPr id="19" name="Image 1" descr="preencoded.png">
            <a:extLst>
              <a:ext uri="{FF2B5EF4-FFF2-40B4-BE49-F238E27FC236}">
                <a16:creationId xmlns:a16="http://schemas.microsoft.com/office/drawing/2014/main" id="{659D9B03-D205-C3DD-F1D1-333C87064ADC}"/>
              </a:ext>
            </a:extLst>
          </p:cNvPr>
          <p:cNvPicPr>
            <a:picLocks noChangeAspect="1"/>
          </p:cNvPicPr>
          <p:nvPr/>
        </p:nvPicPr>
        <p:blipFill>
          <a:blip r:embed="rId3"/>
          <a:stretch>
            <a:fillRect/>
          </a:stretch>
        </p:blipFill>
        <p:spPr>
          <a:xfrm>
            <a:off x="868204" y="3041154"/>
            <a:ext cx="297656" cy="372070"/>
          </a:xfrm>
          <a:prstGeom prst="rect">
            <a:avLst/>
          </a:prstGeom>
        </p:spPr>
      </p:pic>
      <p:sp>
        <p:nvSpPr>
          <p:cNvPr id="20" name="Text 5">
            <a:extLst>
              <a:ext uri="{FF2B5EF4-FFF2-40B4-BE49-F238E27FC236}">
                <a16:creationId xmlns:a16="http://schemas.microsoft.com/office/drawing/2014/main" id="{3F86911F-A937-A136-518F-40C15AFBB4FE}"/>
              </a:ext>
            </a:extLst>
          </p:cNvPr>
          <p:cNvSpPr/>
          <p:nvPr/>
        </p:nvSpPr>
        <p:spPr>
          <a:xfrm>
            <a:off x="1438632" y="307217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Documentation</a:t>
            </a:r>
            <a:endParaRPr lang="en-US" sz="1950" dirty="0"/>
          </a:p>
        </p:txBody>
      </p:sp>
      <p:sp>
        <p:nvSpPr>
          <p:cNvPr id="21" name="Text 6">
            <a:extLst>
              <a:ext uri="{FF2B5EF4-FFF2-40B4-BE49-F238E27FC236}">
                <a16:creationId xmlns:a16="http://schemas.microsoft.com/office/drawing/2014/main" id="{EAFEDDDD-4916-AF99-B6C0-6B3E202CF382}"/>
              </a:ext>
            </a:extLst>
          </p:cNvPr>
          <p:cNvSpPr/>
          <p:nvPr/>
        </p:nvSpPr>
        <p:spPr>
          <a:xfrm>
            <a:off x="1438632" y="3501390"/>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When phase 5 completed apprentice, and their manager/assessor send </a:t>
            </a:r>
          </a:p>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signed paperwork by email to HR</a:t>
            </a:r>
            <a:endParaRPr lang="en-US" sz="1550" dirty="0"/>
          </a:p>
        </p:txBody>
      </p:sp>
      <p:sp>
        <p:nvSpPr>
          <p:cNvPr id="22" name="Shape 7">
            <a:extLst>
              <a:ext uri="{FF2B5EF4-FFF2-40B4-BE49-F238E27FC236}">
                <a16:creationId xmlns:a16="http://schemas.microsoft.com/office/drawing/2014/main" id="{25113754-99AC-BA31-F35D-93BD80AE296B}"/>
              </a:ext>
            </a:extLst>
          </p:cNvPr>
          <p:cNvSpPr/>
          <p:nvPr/>
        </p:nvSpPr>
        <p:spPr>
          <a:xfrm>
            <a:off x="793790" y="4215765"/>
            <a:ext cx="446484" cy="446484"/>
          </a:xfrm>
          <a:prstGeom prst="roundRect">
            <a:avLst>
              <a:gd name="adj" fmla="val 40008"/>
            </a:avLst>
          </a:prstGeom>
          <a:solidFill>
            <a:srgbClr val="E8F3E8"/>
          </a:solidFill>
          <a:ln/>
        </p:spPr>
        <p:txBody>
          <a:bodyPr/>
          <a:lstStyle/>
          <a:p>
            <a:endParaRPr lang="en-IE"/>
          </a:p>
        </p:txBody>
      </p:sp>
      <p:pic>
        <p:nvPicPr>
          <p:cNvPr id="23" name="Image 2" descr="preencoded.png">
            <a:extLst>
              <a:ext uri="{FF2B5EF4-FFF2-40B4-BE49-F238E27FC236}">
                <a16:creationId xmlns:a16="http://schemas.microsoft.com/office/drawing/2014/main" id="{BF7EB745-81C2-34F6-2E90-87D512878EA5}"/>
              </a:ext>
            </a:extLst>
          </p:cNvPr>
          <p:cNvPicPr>
            <a:picLocks noChangeAspect="1"/>
          </p:cNvPicPr>
          <p:nvPr/>
        </p:nvPicPr>
        <p:blipFill>
          <a:blip r:embed="rId4"/>
          <a:stretch>
            <a:fillRect/>
          </a:stretch>
        </p:blipFill>
        <p:spPr>
          <a:xfrm>
            <a:off x="868204" y="4252972"/>
            <a:ext cx="297656" cy="372070"/>
          </a:xfrm>
          <a:prstGeom prst="rect">
            <a:avLst/>
          </a:prstGeom>
        </p:spPr>
      </p:pic>
      <p:sp>
        <p:nvSpPr>
          <p:cNvPr id="24" name="Text 8">
            <a:extLst>
              <a:ext uri="{FF2B5EF4-FFF2-40B4-BE49-F238E27FC236}">
                <a16:creationId xmlns:a16="http://schemas.microsoft.com/office/drawing/2014/main" id="{4960D23A-6998-ED6D-D06D-FFB4014E35C7}"/>
              </a:ext>
            </a:extLst>
          </p:cNvPr>
          <p:cNvSpPr/>
          <p:nvPr/>
        </p:nvSpPr>
        <p:spPr>
          <a:xfrm>
            <a:off x="1438632" y="428398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Filing</a:t>
            </a:r>
            <a:endParaRPr lang="en-US" sz="1950" dirty="0"/>
          </a:p>
        </p:txBody>
      </p:sp>
      <p:sp>
        <p:nvSpPr>
          <p:cNvPr id="25" name="Text 9">
            <a:extLst>
              <a:ext uri="{FF2B5EF4-FFF2-40B4-BE49-F238E27FC236}">
                <a16:creationId xmlns:a16="http://schemas.microsoft.com/office/drawing/2014/main" id="{DEFCB89B-28F1-4181-62F0-ED8127BD7518}"/>
              </a:ext>
            </a:extLst>
          </p:cNvPr>
          <p:cNvSpPr/>
          <p:nvPr/>
        </p:nvSpPr>
        <p:spPr>
          <a:xfrm>
            <a:off x="1438632" y="4713208"/>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HR save this in apprentices file and forward this paperwork to ETB Contact</a:t>
            </a:r>
            <a:endParaRPr lang="en-US" sz="1550" dirty="0"/>
          </a:p>
        </p:txBody>
      </p:sp>
      <p:sp>
        <p:nvSpPr>
          <p:cNvPr id="26" name="Shape 10">
            <a:extLst>
              <a:ext uri="{FF2B5EF4-FFF2-40B4-BE49-F238E27FC236}">
                <a16:creationId xmlns:a16="http://schemas.microsoft.com/office/drawing/2014/main" id="{ABF1A7DB-AC70-A4F9-716B-A9646E047221}"/>
              </a:ext>
            </a:extLst>
          </p:cNvPr>
          <p:cNvSpPr/>
          <p:nvPr/>
        </p:nvSpPr>
        <p:spPr>
          <a:xfrm>
            <a:off x="793790" y="5427583"/>
            <a:ext cx="446484" cy="446484"/>
          </a:xfrm>
          <a:prstGeom prst="roundRect">
            <a:avLst>
              <a:gd name="adj" fmla="val 40008"/>
            </a:avLst>
          </a:prstGeom>
          <a:solidFill>
            <a:srgbClr val="E8F3E8"/>
          </a:solidFill>
          <a:ln/>
        </p:spPr>
        <p:txBody>
          <a:bodyPr/>
          <a:lstStyle/>
          <a:p>
            <a:endParaRPr lang="en-IE"/>
          </a:p>
        </p:txBody>
      </p:sp>
      <p:pic>
        <p:nvPicPr>
          <p:cNvPr id="27" name="Image 3" descr="preencoded.png">
            <a:extLst>
              <a:ext uri="{FF2B5EF4-FFF2-40B4-BE49-F238E27FC236}">
                <a16:creationId xmlns:a16="http://schemas.microsoft.com/office/drawing/2014/main" id="{54E2E6BF-EEC5-C068-8B93-2E5AAE678BF9}"/>
              </a:ext>
            </a:extLst>
          </p:cNvPr>
          <p:cNvPicPr>
            <a:picLocks noChangeAspect="1"/>
          </p:cNvPicPr>
          <p:nvPr/>
        </p:nvPicPr>
        <p:blipFill>
          <a:blip r:embed="rId5"/>
          <a:stretch>
            <a:fillRect/>
          </a:stretch>
        </p:blipFill>
        <p:spPr>
          <a:xfrm>
            <a:off x="868204" y="5464790"/>
            <a:ext cx="297656" cy="372070"/>
          </a:xfrm>
          <a:prstGeom prst="rect">
            <a:avLst/>
          </a:prstGeom>
        </p:spPr>
      </p:pic>
      <p:sp>
        <p:nvSpPr>
          <p:cNvPr id="28" name="Text 11">
            <a:extLst>
              <a:ext uri="{FF2B5EF4-FFF2-40B4-BE49-F238E27FC236}">
                <a16:creationId xmlns:a16="http://schemas.microsoft.com/office/drawing/2014/main" id="{F0268B83-9968-D4A8-8357-89F6446AC691}"/>
              </a:ext>
            </a:extLst>
          </p:cNvPr>
          <p:cNvSpPr/>
          <p:nvPr/>
        </p:nvSpPr>
        <p:spPr>
          <a:xfrm>
            <a:off x="1438632" y="5495806"/>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System Update</a:t>
            </a:r>
            <a:endParaRPr lang="en-US" sz="1950" dirty="0"/>
          </a:p>
        </p:txBody>
      </p:sp>
      <p:sp>
        <p:nvSpPr>
          <p:cNvPr id="29" name="Text 12">
            <a:extLst>
              <a:ext uri="{FF2B5EF4-FFF2-40B4-BE49-F238E27FC236}">
                <a16:creationId xmlns:a16="http://schemas.microsoft.com/office/drawing/2014/main" id="{83555EC6-DFAE-DC81-C932-B02417CC4BDC}"/>
              </a:ext>
            </a:extLst>
          </p:cNvPr>
          <p:cNvSpPr/>
          <p:nvPr/>
        </p:nvSpPr>
        <p:spPr>
          <a:xfrm>
            <a:off x="1438632" y="5925026"/>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HR update tracker sheet and SOLAS AOL automatically updated with </a:t>
            </a:r>
          </a:p>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completion information</a:t>
            </a:r>
            <a:endParaRPr lang="en-US" sz="1550" dirty="0"/>
          </a:p>
        </p:txBody>
      </p:sp>
      <p:sp>
        <p:nvSpPr>
          <p:cNvPr id="30" name="Shape 13">
            <a:extLst>
              <a:ext uri="{FF2B5EF4-FFF2-40B4-BE49-F238E27FC236}">
                <a16:creationId xmlns:a16="http://schemas.microsoft.com/office/drawing/2014/main" id="{027D9342-2B59-4D12-FE09-1D2D57CFB8EC}"/>
              </a:ext>
            </a:extLst>
          </p:cNvPr>
          <p:cNvSpPr/>
          <p:nvPr/>
        </p:nvSpPr>
        <p:spPr>
          <a:xfrm>
            <a:off x="793790" y="6639401"/>
            <a:ext cx="446484" cy="446484"/>
          </a:xfrm>
          <a:prstGeom prst="roundRect">
            <a:avLst>
              <a:gd name="adj" fmla="val 40008"/>
            </a:avLst>
          </a:prstGeom>
          <a:solidFill>
            <a:srgbClr val="E8F3E8"/>
          </a:solidFill>
          <a:ln/>
        </p:spPr>
        <p:txBody>
          <a:bodyPr/>
          <a:lstStyle/>
          <a:p>
            <a:endParaRPr lang="en-IE"/>
          </a:p>
        </p:txBody>
      </p:sp>
      <p:pic>
        <p:nvPicPr>
          <p:cNvPr id="31" name="Image 4" descr="preencoded.png">
            <a:extLst>
              <a:ext uri="{FF2B5EF4-FFF2-40B4-BE49-F238E27FC236}">
                <a16:creationId xmlns:a16="http://schemas.microsoft.com/office/drawing/2014/main" id="{43729C42-AE4A-AFBD-BCF4-6CAB2460B6B7}"/>
              </a:ext>
            </a:extLst>
          </p:cNvPr>
          <p:cNvPicPr>
            <a:picLocks noChangeAspect="1"/>
          </p:cNvPicPr>
          <p:nvPr/>
        </p:nvPicPr>
        <p:blipFill>
          <a:blip r:embed="rId6"/>
          <a:stretch>
            <a:fillRect/>
          </a:stretch>
        </p:blipFill>
        <p:spPr>
          <a:xfrm>
            <a:off x="868204" y="6676608"/>
            <a:ext cx="297656" cy="372070"/>
          </a:xfrm>
          <a:prstGeom prst="rect">
            <a:avLst/>
          </a:prstGeom>
        </p:spPr>
      </p:pic>
      <p:sp>
        <p:nvSpPr>
          <p:cNvPr id="32" name="Text 14">
            <a:extLst>
              <a:ext uri="{FF2B5EF4-FFF2-40B4-BE49-F238E27FC236}">
                <a16:creationId xmlns:a16="http://schemas.microsoft.com/office/drawing/2014/main" id="{893C84ED-1D02-612C-8DA8-127ACA04112B}"/>
              </a:ext>
            </a:extLst>
          </p:cNvPr>
          <p:cNvSpPr/>
          <p:nvPr/>
        </p:nvSpPr>
        <p:spPr>
          <a:xfrm>
            <a:off x="1438632" y="670762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Important Note</a:t>
            </a:r>
            <a:endParaRPr lang="en-US" sz="1950" dirty="0"/>
          </a:p>
        </p:txBody>
      </p:sp>
      <p:sp>
        <p:nvSpPr>
          <p:cNvPr id="33" name="Text 15">
            <a:extLst>
              <a:ext uri="{FF2B5EF4-FFF2-40B4-BE49-F238E27FC236}">
                <a16:creationId xmlns:a16="http://schemas.microsoft.com/office/drawing/2014/main" id="{60A7349F-C796-812F-B4DA-CD7E0DA2CA71}"/>
              </a:ext>
            </a:extLst>
          </p:cNvPr>
          <p:cNvSpPr/>
          <p:nvPr/>
        </p:nvSpPr>
        <p:spPr>
          <a:xfrm>
            <a:off x="1438632" y="7136844"/>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Paperwork must be sent to ETB Contact by email before they </a:t>
            </a:r>
          </a:p>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attend the next college Phase</a:t>
            </a:r>
            <a:endParaRPr lang="en-US" sz="1550" dirty="0"/>
          </a:p>
        </p:txBody>
      </p:sp>
    </p:spTree>
    <p:extLst>
      <p:ext uri="{BB962C8B-B14F-4D97-AF65-F5344CB8AC3E}">
        <p14:creationId xmlns:p14="http://schemas.microsoft.com/office/powerpoint/2010/main" val="3340034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41D20-06CD-87CB-FA96-4E3FA90C54B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8C05529-0182-0D03-9C49-ACABC2243FE5}"/>
              </a:ext>
            </a:extLst>
          </p:cNvPr>
          <p:cNvSpPr/>
          <p:nvPr/>
        </p:nvSpPr>
        <p:spPr>
          <a:xfrm>
            <a:off x="655439" y="451366"/>
            <a:ext cx="4097060" cy="512088"/>
          </a:xfrm>
          <a:prstGeom prst="rect">
            <a:avLst/>
          </a:prstGeom>
          <a:noFill/>
          <a:ln/>
        </p:spPr>
        <p:txBody>
          <a:bodyPr wrap="none" lIns="0" tIns="0" rIns="0" bIns="0" rtlCol="0" anchor="t"/>
          <a:lstStyle/>
          <a:p>
            <a:pPr marL="0" indent="0" algn="l">
              <a:lnSpc>
                <a:spcPts val="4000"/>
              </a:lnSpc>
              <a:buNone/>
            </a:pPr>
            <a:r>
              <a:rPr lang="en-US" sz="3200" b="1" dirty="0">
                <a:solidFill>
                  <a:srgbClr val="3B4540"/>
                </a:solidFill>
                <a:latin typeface="Montserrat Extra Bold" pitchFamily="34" charset="0"/>
                <a:ea typeface="Montserrat Extra Bold" pitchFamily="34" charset="-122"/>
                <a:cs typeface="Montserrat Extra Bold" pitchFamily="34" charset="-120"/>
              </a:rPr>
              <a:t>Phase 6 College</a:t>
            </a:r>
            <a:endParaRPr lang="en-US" sz="3200" dirty="0"/>
          </a:p>
        </p:txBody>
      </p:sp>
      <p:sp>
        <p:nvSpPr>
          <p:cNvPr id="3" name="Shape 1">
            <a:extLst>
              <a:ext uri="{FF2B5EF4-FFF2-40B4-BE49-F238E27FC236}">
                <a16:creationId xmlns:a16="http://schemas.microsoft.com/office/drawing/2014/main" id="{95D9BAB5-6EF7-2BB4-A998-987AFF474795}"/>
              </a:ext>
            </a:extLst>
          </p:cNvPr>
          <p:cNvSpPr/>
          <p:nvPr/>
        </p:nvSpPr>
        <p:spPr>
          <a:xfrm>
            <a:off x="655439" y="1291114"/>
            <a:ext cx="1664851" cy="944047"/>
          </a:xfrm>
          <a:prstGeom prst="roundRect">
            <a:avLst>
              <a:gd name="adj" fmla="val 15624"/>
            </a:avLst>
          </a:prstGeom>
          <a:solidFill>
            <a:srgbClr val="009999"/>
          </a:solidFill>
          <a:ln/>
        </p:spPr>
        <p:txBody>
          <a:bodyPr/>
          <a:lstStyle/>
          <a:p>
            <a:endParaRPr lang="en-IE"/>
          </a:p>
        </p:txBody>
      </p:sp>
      <p:pic>
        <p:nvPicPr>
          <p:cNvPr id="4" name="Image 0" descr="preencoded.png">
            <a:extLst>
              <a:ext uri="{FF2B5EF4-FFF2-40B4-BE49-F238E27FC236}">
                <a16:creationId xmlns:a16="http://schemas.microsoft.com/office/drawing/2014/main" id="{C831CE43-BD6E-97D3-83ED-E24BCD3B157E}"/>
              </a:ext>
            </a:extLst>
          </p:cNvPr>
          <p:cNvPicPr>
            <a:picLocks noChangeAspect="1"/>
          </p:cNvPicPr>
          <p:nvPr/>
        </p:nvPicPr>
        <p:blipFill>
          <a:blip r:embed="rId3"/>
          <a:stretch>
            <a:fillRect/>
          </a:stretch>
        </p:blipFill>
        <p:spPr>
          <a:xfrm>
            <a:off x="1372672" y="1619131"/>
            <a:ext cx="230386" cy="288012"/>
          </a:xfrm>
          <a:prstGeom prst="rect">
            <a:avLst/>
          </a:prstGeom>
        </p:spPr>
      </p:pic>
      <p:sp>
        <p:nvSpPr>
          <p:cNvPr id="5" name="Text 2">
            <a:extLst>
              <a:ext uri="{FF2B5EF4-FFF2-40B4-BE49-F238E27FC236}">
                <a16:creationId xmlns:a16="http://schemas.microsoft.com/office/drawing/2014/main" id="{AB28CA2D-390A-D8D1-DB58-602E128BB3D9}"/>
              </a:ext>
            </a:extLst>
          </p:cNvPr>
          <p:cNvSpPr/>
          <p:nvPr/>
        </p:nvSpPr>
        <p:spPr>
          <a:xfrm>
            <a:off x="2484120" y="1251050"/>
            <a:ext cx="2048470"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College Invitation</a:t>
            </a:r>
            <a:endParaRPr lang="en-US" sz="1600" dirty="0"/>
          </a:p>
        </p:txBody>
      </p:sp>
      <p:sp>
        <p:nvSpPr>
          <p:cNvPr id="6" name="Text 3">
            <a:extLst>
              <a:ext uri="{FF2B5EF4-FFF2-40B4-BE49-F238E27FC236}">
                <a16:creationId xmlns:a16="http://schemas.microsoft.com/office/drawing/2014/main" id="{C5E01EF8-87DA-FBF9-7B2A-399376948DD9}"/>
              </a:ext>
            </a:extLst>
          </p:cNvPr>
          <p:cNvSpPr/>
          <p:nvPr/>
        </p:nvSpPr>
        <p:spPr>
          <a:xfrm>
            <a:off x="2484120" y="1593235"/>
            <a:ext cx="8226981" cy="262057"/>
          </a:xfrm>
          <a:prstGeom prst="rect">
            <a:avLst/>
          </a:prstGeom>
          <a:noFill/>
          <a:ln/>
        </p:spPr>
        <p:txBody>
          <a:bodyPr wrap="non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Phase 4 called to college is in Jan/Apr and Sept. Any ETB nationally may invite the apprentice to college phase 6, college call letter is received by post, </a:t>
            </a:r>
          </a:p>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scanned and saved to apprentice file by HR</a:t>
            </a:r>
            <a:endParaRPr lang="en-US" sz="1250" dirty="0"/>
          </a:p>
        </p:txBody>
      </p:sp>
      <p:sp>
        <p:nvSpPr>
          <p:cNvPr id="7" name="Shape 4">
            <a:extLst>
              <a:ext uri="{FF2B5EF4-FFF2-40B4-BE49-F238E27FC236}">
                <a16:creationId xmlns:a16="http://schemas.microsoft.com/office/drawing/2014/main" id="{F00E3E7F-F46F-C8EF-243C-7EEB6A990716}"/>
              </a:ext>
            </a:extLst>
          </p:cNvPr>
          <p:cNvSpPr/>
          <p:nvPr/>
        </p:nvSpPr>
        <p:spPr>
          <a:xfrm>
            <a:off x="2402205" y="2225635"/>
            <a:ext cx="11490841" cy="11430"/>
          </a:xfrm>
          <a:prstGeom prst="roundRect">
            <a:avLst>
              <a:gd name="adj" fmla="val 1290424"/>
            </a:avLst>
          </a:prstGeom>
          <a:solidFill>
            <a:srgbClr val="CED9CE"/>
          </a:solidFill>
          <a:ln/>
        </p:spPr>
        <p:txBody>
          <a:bodyPr/>
          <a:lstStyle/>
          <a:p>
            <a:endParaRPr lang="en-IE"/>
          </a:p>
        </p:txBody>
      </p:sp>
      <p:sp>
        <p:nvSpPr>
          <p:cNvPr id="8" name="Shape 5">
            <a:extLst>
              <a:ext uri="{FF2B5EF4-FFF2-40B4-BE49-F238E27FC236}">
                <a16:creationId xmlns:a16="http://schemas.microsoft.com/office/drawing/2014/main" id="{87EE215F-5CAD-EC80-9B0D-1D2E5F5ACA47}"/>
              </a:ext>
            </a:extLst>
          </p:cNvPr>
          <p:cNvSpPr/>
          <p:nvPr/>
        </p:nvSpPr>
        <p:spPr>
          <a:xfrm>
            <a:off x="655439" y="2317075"/>
            <a:ext cx="3329821" cy="944047"/>
          </a:xfrm>
          <a:prstGeom prst="roundRect">
            <a:avLst>
              <a:gd name="adj" fmla="val 15624"/>
            </a:avLst>
          </a:prstGeom>
          <a:solidFill>
            <a:srgbClr val="009999"/>
          </a:solidFill>
          <a:ln/>
        </p:spPr>
        <p:txBody>
          <a:bodyPr/>
          <a:lstStyle/>
          <a:p>
            <a:endParaRPr lang="en-IE"/>
          </a:p>
        </p:txBody>
      </p:sp>
      <p:pic>
        <p:nvPicPr>
          <p:cNvPr id="9" name="Image 1" descr="preencoded.png">
            <a:extLst>
              <a:ext uri="{FF2B5EF4-FFF2-40B4-BE49-F238E27FC236}">
                <a16:creationId xmlns:a16="http://schemas.microsoft.com/office/drawing/2014/main" id="{6AC79320-2441-59CE-5952-2AB9DB82E990}"/>
              </a:ext>
            </a:extLst>
          </p:cNvPr>
          <p:cNvPicPr>
            <a:picLocks noChangeAspect="1"/>
          </p:cNvPicPr>
          <p:nvPr/>
        </p:nvPicPr>
        <p:blipFill>
          <a:blip r:embed="rId4"/>
          <a:stretch>
            <a:fillRect/>
          </a:stretch>
        </p:blipFill>
        <p:spPr>
          <a:xfrm>
            <a:off x="2205157" y="2645093"/>
            <a:ext cx="230386" cy="288012"/>
          </a:xfrm>
          <a:prstGeom prst="rect">
            <a:avLst/>
          </a:prstGeom>
        </p:spPr>
      </p:pic>
      <p:sp>
        <p:nvSpPr>
          <p:cNvPr id="10" name="Text 6">
            <a:extLst>
              <a:ext uri="{FF2B5EF4-FFF2-40B4-BE49-F238E27FC236}">
                <a16:creationId xmlns:a16="http://schemas.microsoft.com/office/drawing/2014/main" id="{35087872-D94B-FE31-3065-6BC93096EAFF}"/>
              </a:ext>
            </a:extLst>
          </p:cNvPr>
          <p:cNvSpPr/>
          <p:nvPr/>
        </p:nvSpPr>
        <p:spPr>
          <a:xfrm>
            <a:off x="4149090" y="2480905"/>
            <a:ext cx="2048470"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Approval Process</a:t>
            </a:r>
            <a:endParaRPr lang="en-US" sz="1600" dirty="0"/>
          </a:p>
        </p:txBody>
      </p:sp>
      <p:sp>
        <p:nvSpPr>
          <p:cNvPr id="11" name="Text 7">
            <a:extLst>
              <a:ext uri="{FF2B5EF4-FFF2-40B4-BE49-F238E27FC236}">
                <a16:creationId xmlns:a16="http://schemas.microsoft.com/office/drawing/2014/main" id="{9E93232D-026C-53AA-E8BA-FAAC19E03482}"/>
              </a:ext>
            </a:extLst>
          </p:cNvPr>
          <p:cNvSpPr/>
          <p:nvPr/>
        </p:nvSpPr>
        <p:spPr>
          <a:xfrm>
            <a:off x="4149090" y="2835235"/>
            <a:ext cx="6203871" cy="262057"/>
          </a:xfrm>
          <a:prstGeom prst="rect">
            <a:avLst/>
          </a:prstGeom>
          <a:noFill/>
          <a:ln/>
        </p:spPr>
        <p:txBody>
          <a:bodyPr wrap="non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HR forward college call to apprentice's manager to seek approval for release, then HR notify the college of acceptance.</a:t>
            </a:r>
            <a:endParaRPr lang="en-US" sz="1250" dirty="0"/>
          </a:p>
        </p:txBody>
      </p:sp>
      <p:sp>
        <p:nvSpPr>
          <p:cNvPr id="12" name="Shape 8">
            <a:extLst>
              <a:ext uri="{FF2B5EF4-FFF2-40B4-BE49-F238E27FC236}">
                <a16:creationId xmlns:a16="http://schemas.microsoft.com/office/drawing/2014/main" id="{5689EB79-F7E3-A9A5-A70E-9FC1AC437ED9}"/>
              </a:ext>
            </a:extLst>
          </p:cNvPr>
          <p:cNvSpPr/>
          <p:nvPr/>
        </p:nvSpPr>
        <p:spPr>
          <a:xfrm>
            <a:off x="4067175" y="3251597"/>
            <a:ext cx="9825871" cy="11430"/>
          </a:xfrm>
          <a:prstGeom prst="roundRect">
            <a:avLst>
              <a:gd name="adj" fmla="val 1290424"/>
            </a:avLst>
          </a:prstGeom>
          <a:solidFill>
            <a:srgbClr val="CED9CE"/>
          </a:solidFill>
          <a:ln/>
        </p:spPr>
        <p:txBody>
          <a:bodyPr/>
          <a:lstStyle/>
          <a:p>
            <a:endParaRPr lang="en-IE"/>
          </a:p>
        </p:txBody>
      </p:sp>
      <p:sp>
        <p:nvSpPr>
          <p:cNvPr id="13" name="Shape 9">
            <a:extLst>
              <a:ext uri="{FF2B5EF4-FFF2-40B4-BE49-F238E27FC236}">
                <a16:creationId xmlns:a16="http://schemas.microsoft.com/office/drawing/2014/main" id="{D1F6C7A1-0B08-A0C9-463C-5BD44012E688}"/>
              </a:ext>
            </a:extLst>
          </p:cNvPr>
          <p:cNvSpPr/>
          <p:nvPr/>
        </p:nvSpPr>
        <p:spPr>
          <a:xfrm>
            <a:off x="655439" y="3343037"/>
            <a:ext cx="4994791" cy="944047"/>
          </a:xfrm>
          <a:prstGeom prst="roundRect">
            <a:avLst>
              <a:gd name="adj" fmla="val 15624"/>
            </a:avLst>
          </a:prstGeom>
          <a:solidFill>
            <a:srgbClr val="009999"/>
          </a:solidFill>
          <a:ln/>
        </p:spPr>
        <p:txBody>
          <a:bodyPr/>
          <a:lstStyle/>
          <a:p>
            <a:endParaRPr lang="en-IE"/>
          </a:p>
        </p:txBody>
      </p:sp>
      <p:pic>
        <p:nvPicPr>
          <p:cNvPr id="14" name="Image 2" descr="preencoded.png">
            <a:extLst>
              <a:ext uri="{FF2B5EF4-FFF2-40B4-BE49-F238E27FC236}">
                <a16:creationId xmlns:a16="http://schemas.microsoft.com/office/drawing/2014/main" id="{1C039BD7-CD1B-D1B2-81FF-2191A8E41089}"/>
              </a:ext>
            </a:extLst>
          </p:cNvPr>
          <p:cNvPicPr>
            <a:picLocks noChangeAspect="1"/>
          </p:cNvPicPr>
          <p:nvPr/>
        </p:nvPicPr>
        <p:blipFill>
          <a:blip r:embed="rId5"/>
          <a:stretch>
            <a:fillRect/>
          </a:stretch>
        </p:blipFill>
        <p:spPr>
          <a:xfrm>
            <a:off x="3037642" y="3671054"/>
            <a:ext cx="230386" cy="288012"/>
          </a:xfrm>
          <a:prstGeom prst="rect">
            <a:avLst/>
          </a:prstGeom>
        </p:spPr>
      </p:pic>
      <p:sp>
        <p:nvSpPr>
          <p:cNvPr id="15" name="Text 10">
            <a:extLst>
              <a:ext uri="{FF2B5EF4-FFF2-40B4-BE49-F238E27FC236}">
                <a16:creationId xmlns:a16="http://schemas.microsoft.com/office/drawing/2014/main" id="{52950456-974E-6CA9-B1FC-A84B20BF0EB1}"/>
              </a:ext>
            </a:extLst>
          </p:cNvPr>
          <p:cNvSpPr/>
          <p:nvPr/>
        </p:nvSpPr>
        <p:spPr>
          <a:xfrm>
            <a:off x="5814060" y="3506867"/>
            <a:ext cx="2626519"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Financial Arrangements</a:t>
            </a:r>
            <a:endParaRPr lang="en-US" sz="1600" dirty="0"/>
          </a:p>
        </p:txBody>
      </p:sp>
      <p:sp>
        <p:nvSpPr>
          <p:cNvPr id="16" name="Text 11">
            <a:extLst>
              <a:ext uri="{FF2B5EF4-FFF2-40B4-BE49-F238E27FC236}">
                <a16:creationId xmlns:a16="http://schemas.microsoft.com/office/drawing/2014/main" id="{C95AE078-5507-CDD3-77BA-4E4B88E920CB}"/>
              </a:ext>
            </a:extLst>
          </p:cNvPr>
          <p:cNvSpPr/>
          <p:nvPr/>
        </p:nvSpPr>
        <p:spPr>
          <a:xfrm>
            <a:off x="5814060" y="3861197"/>
            <a:ext cx="6931581" cy="262057"/>
          </a:xfrm>
          <a:prstGeom prst="rect">
            <a:avLst/>
          </a:prstGeom>
          <a:noFill/>
          <a:ln/>
        </p:spPr>
        <p:txBody>
          <a:bodyPr wrap="non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HR notify payroll as apprentice will not be paid during these dates</a:t>
            </a:r>
            <a:endParaRPr lang="en-US" sz="1250" dirty="0"/>
          </a:p>
        </p:txBody>
      </p:sp>
      <p:sp>
        <p:nvSpPr>
          <p:cNvPr id="17" name="Shape 12">
            <a:extLst>
              <a:ext uri="{FF2B5EF4-FFF2-40B4-BE49-F238E27FC236}">
                <a16:creationId xmlns:a16="http://schemas.microsoft.com/office/drawing/2014/main" id="{6FB01D36-1504-A37B-F4B1-CA9F2C94DEB3}"/>
              </a:ext>
            </a:extLst>
          </p:cNvPr>
          <p:cNvSpPr/>
          <p:nvPr/>
        </p:nvSpPr>
        <p:spPr>
          <a:xfrm>
            <a:off x="5732145" y="4277558"/>
            <a:ext cx="8160901" cy="11430"/>
          </a:xfrm>
          <a:prstGeom prst="roundRect">
            <a:avLst>
              <a:gd name="adj" fmla="val 1290424"/>
            </a:avLst>
          </a:prstGeom>
          <a:solidFill>
            <a:srgbClr val="CED9CE"/>
          </a:solidFill>
          <a:ln/>
        </p:spPr>
        <p:txBody>
          <a:bodyPr/>
          <a:lstStyle/>
          <a:p>
            <a:endParaRPr lang="en-IE"/>
          </a:p>
        </p:txBody>
      </p:sp>
      <p:sp>
        <p:nvSpPr>
          <p:cNvPr id="18" name="Shape 13">
            <a:extLst>
              <a:ext uri="{FF2B5EF4-FFF2-40B4-BE49-F238E27FC236}">
                <a16:creationId xmlns:a16="http://schemas.microsoft.com/office/drawing/2014/main" id="{EE245F19-7107-C032-2134-3CC4541B7BE4}"/>
              </a:ext>
            </a:extLst>
          </p:cNvPr>
          <p:cNvSpPr/>
          <p:nvPr/>
        </p:nvSpPr>
        <p:spPr>
          <a:xfrm>
            <a:off x="655439" y="4368998"/>
            <a:ext cx="6659761" cy="1206103"/>
          </a:xfrm>
          <a:prstGeom prst="roundRect">
            <a:avLst>
              <a:gd name="adj" fmla="val 12229"/>
            </a:avLst>
          </a:prstGeom>
          <a:solidFill>
            <a:srgbClr val="009999"/>
          </a:solidFill>
          <a:ln/>
        </p:spPr>
        <p:txBody>
          <a:bodyPr/>
          <a:lstStyle/>
          <a:p>
            <a:endParaRPr lang="en-IE"/>
          </a:p>
        </p:txBody>
      </p:sp>
      <p:pic>
        <p:nvPicPr>
          <p:cNvPr id="19" name="Image 3" descr="preencoded.png">
            <a:extLst>
              <a:ext uri="{FF2B5EF4-FFF2-40B4-BE49-F238E27FC236}">
                <a16:creationId xmlns:a16="http://schemas.microsoft.com/office/drawing/2014/main" id="{033F2EDF-4ED3-8472-C5C9-E17D98B160EC}"/>
              </a:ext>
            </a:extLst>
          </p:cNvPr>
          <p:cNvPicPr>
            <a:picLocks noChangeAspect="1"/>
          </p:cNvPicPr>
          <p:nvPr/>
        </p:nvPicPr>
        <p:blipFill>
          <a:blip r:embed="rId6"/>
          <a:stretch>
            <a:fillRect/>
          </a:stretch>
        </p:blipFill>
        <p:spPr>
          <a:xfrm>
            <a:off x="3870127" y="4827984"/>
            <a:ext cx="230386" cy="288012"/>
          </a:xfrm>
          <a:prstGeom prst="rect">
            <a:avLst/>
          </a:prstGeom>
        </p:spPr>
      </p:pic>
      <p:sp>
        <p:nvSpPr>
          <p:cNvPr id="20" name="Text 14">
            <a:extLst>
              <a:ext uri="{FF2B5EF4-FFF2-40B4-BE49-F238E27FC236}">
                <a16:creationId xmlns:a16="http://schemas.microsoft.com/office/drawing/2014/main" id="{0493ED82-E3DB-E890-0337-CAF1798D7B21}"/>
              </a:ext>
            </a:extLst>
          </p:cNvPr>
          <p:cNvSpPr/>
          <p:nvPr/>
        </p:nvSpPr>
        <p:spPr>
          <a:xfrm>
            <a:off x="7479030" y="4532828"/>
            <a:ext cx="2048470"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College Fees</a:t>
            </a:r>
            <a:endParaRPr lang="en-US" sz="1600" dirty="0"/>
          </a:p>
        </p:txBody>
      </p:sp>
      <p:sp>
        <p:nvSpPr>
          <p:cNvPr id="21" name="Text 15">
            <a:extLst>
              <a:ext uri="{FF2B5EF4-FFF2-40B4-BE49-F238E27FC236}">
                <a16:creationId xmlns:a16="http://schemas.microsoft.com/office/drawing/2014/main" id="{BC567806-6325-D956-022D-29706AD2DBB0}"/>
              </a:ext>
            </a:extLst>
          </p:cNvPr>
          <p:cNvSpPr/>
          <p:nvPr/>
        </p:nvSpPr>
        <p:spPr>
          <a:xfrm>
            <a:off x="7479030" y="4887158"/>
            <a:ext cx="6332101" cy="524113"/>
          </a:xfrm>
          <a:prstGeom prst="rect">
            <a:avLst/>
          </a:prstGeom>
          <a:noFill/>
          <a:ln/>
        </p:spPr>
        <p:txBody>
          <a:bodyPr wrap="squar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Apprentice must collect a sponsorship form from the college, HR will sign and approve, college send invoice to HR, HR forward on to accounts to be paid.</a:t>
            </a:r>
            <a:endParaRPr lang="en-US" sz="1250" dirty="0"/>
          </a:p>
        </p:txBody>
      </p:sp>
      <p:sp>
        <p:nvSpPr>
          <p:cNvPr id="22" name="Text 16">
            <a:extLst>
              <a:ext uri="{FF2B5EF4-FFF2-40B4-BE49-F238E27FC236}">
                <a16:creationId xmlns:a16="http://schemas.microsoft.com/office/drawing/2014/main" id="{11343BF3-70F8-CADA-8F79-4C60DE634BD5}"/>
              </a:ext>
            </a:extLst>
          </p:cNvPr>
          <p:cNvSpPr/>
          <p:nvPr/>
        </p:nvSpPr>
        <p:spPr>
          <a:xfrm>
            <a:off x="655439" y="5759410"/>
            <a:ext cx="13319522" cy="1310283"/>
          </a:xfrm>
          <a:prstGeom prst="rect">
            <a:avLst/>
          </a:prstGeom>
          <a:noFill/>
          <a:ln/>
        </p:spPr>
        <p:txBody>
          <a:bodyPr wrap="squar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Duration: 11-12 weeks in college. During Phase 6 college will send out progress reports by post, these need to be scanned, renamed and filed in apprentice file, emailed to their manager and noted in tracking sheet as done. Phase 6 results will be posted out these need to be scanned, renamed, filed in apprentice file, emailed to manager and noted in tracking sheet. If in phase 6 results there is a need for resits dates of resits will be provided these must be emailed to apprentice and their manager, the apprentice organises resits themselves. Each stage of the above must be noted as a comment in the phase 6 box on the tracker sheet. Once all phase 4 is passed and completed this box on the apprentice tracker goes green.</a:t>
            </a:r>
            <a:endParaRPr lang="en-US" sz="1250" dirty="0"/>
          </a:p>
        </p:txBody>
      </p:sp>
      <p:sp>
        <p:nvSpPr>
          <p:cNvPr id="23" name="Text 17">
            <a:extLst>
              <a:ext uri="{FF2B5EF4-FFF2-40B4-BE49-F238E27FC236}">
                <a16:creationId xmlns:a16="http://schemas.microsoft.com/office/drawing/2014/main" id="{F86A5580-8BA7-E321-47BB-A91FCAC7A7AA}"/>
              </a:ext>
            </a:extLst>
          </p:cNvPr>
          <p:cNvSpPr/>
          <p:nvPr/>
        </p:nvSpPr>
        <p:spPr>
          <a:xfrm>
            <a:off x="655439" y="7254002"/>
            <a:ext cx="13319522" cy="524113"/>
          </a:xfrm>
          <a:prstGeom prst="rect">
            <a:avLst/>
          </a:prstGeom>
          <a:noFill/>
          <a:ln/>
        </p:spPr>
        <p:txBody>
          <a:bodyPr wrap="squar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It is important to check invoice has been both received and paid as if it has not been done it will prevent the apprentice accessing their exam results as the college hold results until payments made. </a:t>
            </a:r>
            <a:endParaRPr lang="en-US" sz="1250" dirty="0"/>
          </a:p>
        </p:txBody>
      </p:sp>
      <p:pic>
        <p:nvPicPr>
          <p:cNvPr id="25" name="Picture 24" descr="A logo with green letters&#10;&#10;AI-generated content may be incorrect.">
            <a:extLst>
              <a:ext uri="{FF2B5EF4-FFF2-40B4-BE49-F238E27FC236}">
                <a16:creationId xmlns:a16="http://schemas.microsoft.com/office/drawing/2014/main" id="{D38EF797-F6ED-D1D1-B77E-DC881302E0AC}"/>
              </a:ext>
            </a:extLst>
          </p:cNvPr>
          <p:cNvPicPr>
            <a:picLocks noChangeAspect="1"/>
          </p:cNvPicPr>
          <p:nvPr/>
        </p:nvPicPr>
        <p:blipFill>
          <a:blip r:embed="rId7"/>
          <a:stretch>
            <a:fillRect/>
          </a:stretch>
        </p:blipFill>
        <p:spPr>
          <a:xfrm>
            <a:off x="11933498" y="147784"/>
            <a:ext cx="2395959" cy="1419524"/>
          </a:xfrm>
          <a:prstGeom prst="rect">
            <a:avLst/>
          </a:prstGeom>
        </p:spPr>
      </p:pic>
    </p:spTree>
    <p:extLst>
      <p:ext uri="{BB962C8B-B14F-4D97-AF65-F5344CB8AC3E}">
        <p14:creationId xmlns:p14="http://schemas.microsoft.com/office/powerpoint/2010/main" val="1446331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87943" y="472916"/>
            <a:ext cx="4300180" cy="537567"/>
          </a:xfrm>
          <a:prstGeom prst="rect">
            <a:avLst/>
          </a:prstGeom>
          <a:noFill/>
          <a:ln/>
        </p:spPr>
        <p:txBody>
          <a:bodyPr wrap="none" lIns="0" tIns="0" rIns="0" bIns="0" rtlCol="0" anchor="t"/>
          <a:lstStyle/>
          <a:p>
            <a:pPr marL="0" indent="0" algn="l">
              <a:lnSpc>
                <a:spcPts val="4200"/>
              </a:lnSpc>
              <a:buNone/>
            </a:pPr>
            <a:r>
              <a:rPr lang="en-US" sz="3350" b="1" dirty="0">
                <a:solidFill>
                  <a:srgbClr val="3B4540"/>
                </a:solidFill>
                <a:latin typeface="Montserrat Extra Bold" pitchFamily="34" charset="0"/>
                <a:ea typeface="Montserrat Extra Bold" pitchFamily="34" charset="-122"/>
                <a:cs typeface="Montserrat Extra Bold" pitchFamily="34" charset="-120"/>
              </a:rPr>
              <a:t>Phase 7 In House</a:t>
            </a:r>
            <a:endParaRPr lang="en-US" sz="3350" dirty="0"/>
          </a:p>
        </p:txBody>
      </p:sp>
      <p:pic>
        <p:nvPicPr>
          <p:cNvPr id="3" name="Image 0" descr="preencoded.png"/>
          <p:cNvPicPr>
            <a:picLocks noChangeAspect="1"/>
          </p:cNvPicPr>
          <p:nvPr/>
        </p:nvPicPr>
        <p:blipFill>
          <a:blip r:embed="rId3"/>
          <a:stretch>
            <a:fillRect/>
          </a:stretch>
        </p:blipFill>
        <p:spPr>
          <a:xfrm>
            <a:off x="3181350" y="1354455"/>
            <a:ext cx="1640205" cy="990957"/>
          </a:xfrm>
          <a:prstGeom prst="rect">
            <a:avLst/>
          </a:prstGeom>
        </p:spPr>
      </p:pic>
      <p:pic>
        <p:nvPicPr>
          <p:cNvPr id="4" name="Image 1" descr="preencoded.png"/>
          <p:cNvPicPr>
            <a:picLocks noChangeAspect="1"/>
          </p:cNvPicPr>
          <p:nvPr/>
        </p:nvPicPr>
        <p:blipFill>
          <a:blip r:embed="rId4"/>
          <a:stretch>
            <a:fillRect/>
          </a:stretch>
        </p:blipFill>
        <p:spPr>
          <a:xfrm>
            <a:off x="3880485" y="1821537"/>
            <a:ext cx="241816" cy="302300"/>
          </a:xfrm>
          <a:prstGeom prst="rect">
            <a:avLst/>
          </a:prstGeom>
        </p:spPr>
      </p:pic>
      <p:sp>
        <p:nvSpPr>
          <p:cNvPr id="5" name="Text 1"/>
          <p:cNvSpPr/>
          <p:nvPr/>
        </p:nvSpPr>
        <p:spPr>
          <a:xfrm>
            <a:off x="4993481" y="1526381"/>
            <a:ext cx="2150031" cy="268724"/>
          </a:xfrm>
          <a:prstGeom prst="rect">
            <a:avLst/>
          </a:prstGeom>
          <a:noFill/>
          <a:ln/>
        </p:spPr>
        <p:txBody>
          <a:bodyPr wrap="none" lIns="0" tIns="0" rIns="0" bIns="0" rtlCol="0" anchor="t"/>
          <a:lstStyle/>
          <a:p>
            <a:pPr marL="0" indent="0" algn="l">
              <a:lnSpc>
                <a:spcPts val="2100"/>
              </a:lnSpc>
              <a:buNone/>
            </a:pPr>
            <a:r>
              <a:rPr lang="en-US" sz="1650" b="1" dirty="0">
                <a:solidFill>
                  <a:srgbClr val="405449"/>
                </a:solidFill>
                <a:latin typeface="Montserrat Extra Bold" pitchFamily="34" charset="0"/>
                <a:ea typeface="Montserrat Extra Bold" pitchFamily="34" charset="-122"/>
                <a:cs typeface="Montserrat Extra Bold" pitchFamily="34" charset="-120"/>
              </a:rPr>
              <a:t>Completion</a:t>
            </a:r>
            <a:endParaRPr lang="en-US" sz="1650" dirty="0"/>
          </a:p>
        </p:txBody>
      </p:sp>
      <p:sp>
        <p:nvSpPr>
          <p:cNvPr id="6" name="Text 2"/>
          <p:cNvSpPr/>
          <p:nvPr/>
        </p:nvSpPr>
        <p:spPr>
          <a:xfrm>
            <a:off x="4993481" y="1898213"/>
            <a:ext cx="3236952" cy="275273"/>
          </a:xfrm>
          <a:prstGeom prst="rect">
            <a:avLst/>
          </a:prstGeom>
          <a:noFill/>
          <a:ln/>
        </p:spPr>
        <p:txBody>
          <a:bodyPr wrap="none" lIns="0" tIns="0" rIns="0" bIns="0" rtlCol="0" anchor="t"/>
          <a:lstStyle/>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Final phase of apprenticeship journey</a:t>
            </a:r>
            <a:endParaRPr lang="en-US" sz="1350" dirty="0"/>
          </a:p>
        </p:txBody>
      </p:sp>
      <p:sp>
        <p:nvSpPr>
          <p:cNvPr id="7" name="Shape 3"/>
          <p:cNvSpPr/>
          <p:nvPr/>
        </p:nvSpPr>
        <p:spPr>
          <a:xfrm>
            <a:off x="4864537" y="2357318"/>
            <a:ext cx="9034939" cy="11430"/>
          </a:xfrm>
          <a:prstGeom prst="roundRect">
            <a:avLst>
              <a:gd name="adj" fmla="val 1354408"/>
            </a:avLst>
          </a:prstGeom>
          <a:solidFill>
            <a:srgbClr val="CED9CE"/>
          </a:solidFill>
          <a:ln/>
        </p:spPr>
        <p:txBody>
          <a:bodyPr/>
          <a:lstStyle/>
          <a:p>
            <a:endParaRPr lang="en-IE"/>
          </a:p>
        </p:txBody>
      </p:sp>
      <p:pic>
        <p:nvPicPr>
          <p:cNvPr id="8" name="Image 2" descr="preencoded.png"/>
          <p:cNvPicPr>
            <a:picLocks noChangeAspect="1"/>
          </p:cNvPicPr>
          <p:nvPr/>
        </p:nvPicPr>
        <p:blipFill>
          <a:blip r:embed="rId5"/>
          <a:stretch>
            <a:fillRect/>
          </a:stretch>
        </p:blipFill>
        <p:spPr>
          <a:xfrm>
            <a:off x="2361248" y="2388394"/>
            <a:ext cx="3280410" cy="990957"/>
          </a:xfrm>
          <a:prstGeom prst="rect">
            <a:avLst/>
          </a:prstGeom>
        </p:spPr>
      </p:pic>
      <p:pic>
        <p:nvPicPr>
          <p:cNvPr id="9" name="Image 3" descr="preencoded.png"/>
          <p:cNvPicPr>
            <a:picLocks noChangeAspect="1"/>
          </p:cNvPicPr>
          <p:nvPr/>
        </p:nvPicPr>
        <p:blipFill>
          <a:blip r:embed="rId6"/>
          <a:stretch>
            <a:fillRect/>
          </a:stretch>
        </p:blipFill>
        <p:spPr>
          <a:xfrm>
            <a:off x="3880485" y="2732723"/>
            <a:ext cx="241816" cy="302300"/>
          </a:xfrm>
          <a:prstGeom prst="rect">
            <a:avLst/>
          </a:prstGeom>
        </p:spPr>
      </p:pic>
      <p:sp>
        <p:nvSpPr>
          <p:cNvPr id="10" name="Text 4"/>
          <p:cNvSpPr/>
          <p:nvPr/>
        </p:nvSpPr>
        <p:spPr>
          <a:xfrm>
            <a:off x="5813584" y="2560320"/>
            <a:ext cx="2150031" cy="268724"/>
          </a:xfrm>
          <a:prstGeom prst="rect">
            <a:avLst/>
          </a:prstGeom>
          <a:noFill/>
          <a:ln/>
        </p:spPr>
        <p:txBody>
          <a:bodyPr wrap="none" lIns="0" tIns="0" rIns="0" bIns="0" rtlCol="0" anchor="t"/>
          <a:lstStyle/>
          <a:p>
            <a:pPr marL="0" indent="0" algn="l">
              <a:lnSpc>
                <a:spcPts val="2100"/>
              </a:lnSpc>
              <a:buNone/>
            </a:pPr>
            <a:r>
              <a:rPr lang="en-US" sz="1650" b="1" dirty="0">
                <a:solidFill>
                  <a:srgbClr val="405449"/>
                </a:solidFill>
                <a:latin typeface="Montserrat Extra Bold" pitchFamily="34" charset="0"/>
                <a:ea typeface="Montserrat Extra Bold" pitchFamily="34" charset="-122"/>
                <a:cs typeface="Montserrat Extra Bold" pitchFamily="34" charset="-120"/>
              </a:rPr>
              <a:t>Documentation</a:t>
            </a:r>
            <a:endParaRPr lang="en-US" sz="1650" dirty="0"/>
          </a:p>
        </p:txBody>
      </p:sp>
      <p:sp>
        <p:nvSpPr>
          <p:cNvPr id="11" name="Text 5"/>
          <p:cNvSpPr/>
          <p:nvPr/>
        </p:nvSpPr>
        <p:spPr>
          <a:xfrm>
            <a:off x="5813584" y="2932152"/>
            <a:ext cx="3902035" cy="275273"/>
          </a:xfrm>
          <a:prstGeom prst="rect">
            <a:avLst/>
          </a:prstGeom>
          <a:noFill/>
          <a:ln/>
        </p:spPr>
        <p:txBody>
          <a:bodyPr wrap="none" lIns="0" tIns="0" rIns="0" bIns="0" rtlCol="0" anchor="t"/>
          <a:lstStyle/>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Paperwork submitted to HR and ETB Contact</a:t>
            </a:r>
            <a:endParaRPr lang="en-US" sz="1350" dirty="0"/>
          </a:p>
        </p:txBody>
      </p:sp>
      <p:sp>
        <p:nvSpPr>
          <p:cNvPr id="12" name="Shape 6"/>
          <p:cNvSpPr/>
          <p:nvPr/>
        </p:nvSpPr>
        <p:spPr>
          <a:xfrm>
            <a:off x="5684639" y="3391257"/>
            <a:ext cx="8214836" cy="11430"/>
          </a:xfrm>
          <a:prstGeom prst="roundRect">
            <a:avLst>
              <a:gd name="adj" fmla="val 1354408"/>
            </a:avLst>
          </a:prstGeom>
          <a:solidFill>
            <a:srgbClr val="CED9CE"/>
          </a:solidFill>
          <a:ln/>
        </p:spPr>
        <p:txBody>
          <a:bodyPr/>
          <a:lstStyle/>
          <a:p>
            <a:endParaRPr lang="en-IE"/>
          </a:p>
        </p:txBody>
      </p:sp>
      <p:pic>
        <p:nvPicPr>
          <p:cNvPr id="13" name="Image 4" descr="preencoded.png"/>
          <p:cNvPicPr>
            <a:picLocks noChangeAspect="1"/>
          </p:cNvPicPr>
          <p:nvPr/>
        </p:nvPicPr>
        <p:blipFill>
          <a:blip r:embed="rId7"/>
          <a:stretch>
            <a:fillRect/>
          </a:stretch>
        </p:blipFill>
        <p:spPr>
          <a:xfrm>
            <a:off x="1541145" y="3422333"/>
            <a:ext cx="4920734" cy="990957"/>
          </a:xfrm>
          <a:prstGeom prst="rect">
            <a:avLst/>
          </a:prstGeom>
        </p:spPr>
      </p:pic>
      <p:pic>
        <p:nvPicPr>
          <p:cNvPr id="14" name="Image 5" descr="preencoded.png"/>
          <p:cNvPicPr>
            <a:picLocks noChangeAspect="1"/>
          </p:cNvPicPr>
          <p:nvPr/>
        </p:nvPicPr>
        <p:blipFill>
          <a:blip r:embed="rId8"/>
          <a:stretch>
            <a:fillRect/>
          </a:stretch>
        </p:blipFill>
        <p:spPr>
          <a:xfrm>
            <a:off x="3880604" y="3766661"/>
            <a:ext cx="241816" cy="302300"/>
          </a:xfrm>
          <a:prstGeom prst="rect">
            <a:avLst/>
          </a:prstGeom>
        </p:spPr>
      </p:pic>
      <p:sp>
        <p:nvSpPr>
          <p:cNvPr id="15" name="Text 7"/>
          <p:cNvSpPr/>
          <p:nvPr/>
        </p:nvSpPr>
        <p:spPr>
          <a:xfrm>
            <a:off x="6633805" y="3594259"/>
            <a:ext cx="2150031" cy="268724"/>
          </a:xfrm>
          <a:prstGeom prst="rect">
            <a:avLst/>
          </a:prstGeom>
          <a:noFill/>
          <a:ln/>
        </p:spPr>
        <p:txBody>
          <a:bodyPr wrap="none" lIns="0" tIns="0" rIns="0" bIns="0" rtlCol="0" anchor="t"/>
          <a:lstStyle/>
          <a:p>
            <a:pPr marL="0" indent="0" algn="l">
              <a:lnSpc>
                <a:spcPts val="2100"/>
              </a:lnSpc>
              <a:buNone/>
            </a:pPr>
            <a:r>
              <a:rPr lang="en-US" sz="1650" b="1" dirty="0">
                <a:solidFill>
                  <a:srgbClr val="405449"/>
                </a:solidFill>
                <a:latin typeface="Montserrat Extra Bold" pitchFamily="34" charset="0"/>
                <a:ea typeface="Montserrat Extra Bold" pitchFamily="34" charset="-122"/>
                <a:cs typeface="Montserrat Extra Bold" pitchFamily="34" charset="-120"/>
              </a:rPr>
              <a:t>Certification</a:t>
            </a:r>
            <a:endParaRPr lang="en-US" sz="1650" dirty="0"/>
          </a:p>
        </p:txBody>
      </p:sp>
      <p:sp>
        <p:nvSpPr>
          <p:cNvPr id="16" name="Text 8"/>
          <p:cNvSpPr/>
          <p:nvPr/>
        </p:nvSpPr>
        <p:spPr>
          <a:xfrm>
            <a:off x="6633805" y="3966091"/>
            <a:ext cx="2880003" cy="275273"/>
          </a:xfrm>
          <a:prstGeom prst="rect">
            <a:avLst/>
          </a:prstGeom>
          <a:noFill/>
          <a:ln/>
        </p:spPr>
        <p:txBody>
          <a:bodyPr wrap="none" lIns="0" tIns="0" rIns="0" bIns="0" rtlCol="0" anchor="t"/>
          <a:lstStyle/>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SOLAS sends letter of completion and then Craft Cert</a:t>
            </a:r>
            <a:endParaRPr lang="en-US" sz="1350" dirty="0"/>
          </a:p>
        </p:txBody>
      </p:sp>
      <p:sp>
        <p:nvSpPr>
          <p:cNvPr id="17" name="Shape 9"/>
          <p:cNvSpPr/>
          <p:nvPr/>
        </p:nvSpPr>
        <p:spPr>
          <a:xfrm>
            <a:off x="6504861" y="4425196"/>
            <a:ext cx="7394615" cy="11430"/>
          </a:xfrm>
          <a:prstGeom prst="roundRect">
            <a:avLst>
              <a:gd name="adj" fmla="val 1354408"/>
            </a:avLst>
          </a:prstGeom>
          <a:solidFill>
            <a:srgbClr val="CED9CE"/>
          </a:solidFill>
          <a:ln/>
        </p:spPr>
        <p:txBody>
          <a:bodyPr/>
          <a:lstStyle/>
          <a:p>
            <a:endParaRPr lang="en-IE"/>
          </a:p>
        </p:txBody>
      </p:sp>
      <p:pic>
        <p:nvPicPr>
          <p:cNvPr id="18" name="Image 6" descr="preencoded.png"/>
          <p:cNvPicPr>
            <a:picLocks noChangeAspect="1"/>
          </p:cNvPicPr>
          <p:nvPr/>
        </p:nvPicPr>
        <p:blipFill>
          <a:blip r:embed="rId9"/>
          <a:stretch>
            <a:fillRect/>
          </a:stretch>
        </p:blipFill>
        <p:spPr>
          <a:xfrm>
            <a:off x="721043" y="4456271"/>
            <a:ext cx="6560939" cy="990957"/>
          </a:xfrm>
          <a:prstGeom prst="rect">
            <a:avLst/>
          </a:prstGeom>
        </p:spPr>
      </p:pic>
      <p:pic>
        <p:nvPicPr>
          <p:cNvPr id="19" name="Image 7" descr="preencoded.png"/>
          <p:cNvPicPr>
            <a:picLocks noChangeAspect="1"/>
          </p:cNvPicPr>
          <p:nvPr/>
        </p:nvPicPr>
        <p:blipFill>
          <a:blip r:embed="rId10"/>
          <a:stretch>
            <a:fillRect/>
          </a:stretch>
        </p:blipFill>
        <p:spPr>
          <a:xfrm>
            <a:off x="3880604" y="4800600"/>
            <a:ext cx="241816" cy="302300"/>
          </a:xfrm>
          <a:prstGeom prst="rect">
            <a:avLst/>
          </a:prstGeom>
        </p:spPr>
      </p:pic>
      <p:sp>
        <p:nvSpPr>
          <p:cNvPr id="20" name="Text 10"/>
          <p:cNvSpPr/>
          <p:nvPr/>
        </p:nvSpPr>
        <p:spPr>
          <a:xfrm>
            <a:off x="7453908" y="4628198"/>
            <a:ext cx="2520434" cy="268724"/>
          </a:xfrm>
          <a:prstGeom prst="rect">
            <a:avLst/>
          </a:prstGeom>
          <a:noFill/>
          <a:ln/>
        </p:spPr>
        <p:txBody>
          <a:bodyPr wrap="none" lIns="0" tIns="0" rIns="0" bIns="0" rtlCol="0" anchor="t"/>
          <a:lstStyle/>
          <a:p>
            <a:pPr marL="0" indent="0" algn="l">
              <a:lnSpc>
                <a:spcPts val="2100"/>
              </a:lnSpc>
              <a:buNone/>
            </a:pPr>
            <a:r>
              <a:rPr lang="en-US" sz="1650" b="1" dirty="0">
                <a:solidFill>
                  <a:srgbClr val="405449"/>
                </a:solidFill>
                <a:latin typeface="Montserrat Extra Bold" pitchFamily="34" charset="0"/>
                <a:ea typeface="Montserrat Extra Bold" pitchFamily="34" charset="-122"/>
                <a:cs typeface="Montserrat Extra Bold" pitchFamily="34" charset="-120"/>
              </a:rPr>
              <a:t>Employment Decision</a:t>
            </a:r>
            <a:endParaRPr lang="en-US" sz="1650" dirty="0"/>
          </a:p>
        </p:txBody>
      </p:sp>
      <p:sp>
        <p:nvSpPr>
          <p:cNvPr id="21" name="Text 11"/>
          <p:cNvSpPr/>
          <p:nvPr/>
        </p:nvSpPr>
        <p:spPr>
          <a:xfrm>
            <a:off x="7453908" y="5000030"/>
            <a:ext cx="3916204" cy="275273"/>
          </a:xfrm>
          <a:prstGeom prst="rect">
            <a:avLst/>
          </a:prstGeom>
          <a:noFill/>
          <a:ln/>
        </p:spPr>
        <p:txBody>
          <a:bodyPr wrap="none" lIns="0" tIns="0" rIns="0" bIns="0" rtlCol="0" anchor="t"/>
          <a:lstStyle/>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Manager decides on full-time electrician offer</a:t>
            </a:r>
            <a:endParaRPr lang="en-US" sz="1350" dirty="0"/>
          </a:p>
        </p:txBody>
      </p:sp>
      <p:sp>
        <p:nvSpPr>
          <p:cNvPr id="22" name="Text 12"/>
          <p:cNvSpPr/>
          <p:nvPr/>
        </p:nvSpPr>
        <p:spPr>
          <a:xfrm>
            <a:off x="687943" y="5640705"/>
            <a:ext cx="13254514" cy="1101090"/>
          </a:xfrm>
          <a:prstGeom prst="rect">
            <a:avLst/>
          </a:prstGeom>
          <a:noFill/>
          <a:ln/>
        </p:spPr>
        <p:txBody>
          <a:bodyPr wrap="square" lIns="0" tIns="0" rIns="0" bIns="0" rtlCol="0" anchor="t"/>
          <a:lstStyle/>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When phase 1 completed apprentice, and their assessor/manager send signed paperwork by email to HR who save this in apprentices file and </a:t>
            </a:r>
          </a:p>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forward to ETB Contact, then SOLAS AOL updated. Solas send out a letter of completion by post to company. HR scan this letter, save in </a:t>
            </a:r>
          </a:p>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apprentices file and email to their manager requesting if they wish to offer a full-time electrician position to the person. </a:t>
            </a:r>
          </a:p>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We have 1 month from the date on the letter in which to offer them a full-time electrician contract.</a:t>
            </a:r>
            <a:endParaRPr lang="en-US" sz="1350" dirty="0"/>
          </a:p>
        </p:txBody>
      </p:sp>
      <p:sp>
        <p:nvSpPr>
          <p:cNvPr id="23" name="Text 13"/>
          <p:cNvSpPr/>
          <p:nvPr/>
        </p:nvSpPr>
        <p:spPr>
          <a:xfrm>
            <a:off x="687943" y="6935272"/>
            <a:ext cx="13254514" cy="825817"/>
          </a:xfrm>
          <a:prstGeom prst="rect">
            <a:avLst/>
          </a:prstGeom>
          <a:noFill/>
          <a:ln/>
        </p:spPr>
        <p:txBody>
          <a:bodyPr wrap="square" lIns="0" tIns="0" rIns="0" bIns="0" rtlCol="0" anchor="t"/>
          <a:lstStyle/>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When manager confirms they would like to make the employment offer, HR save this email on file, send to HR Ops to save and put in </a:t>
            </a:r>
          </a:p>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a contract request on smartsheets. Contracts must be back dated to the date on this letter. If the manager does not want to offer the </a:t>
            </a:r>
          </a:p>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person a full-time contract, let HR Operations know. ETB Contact will deliver the persons craft card/cert and HR give this in person </a:t>
            </a:r>
          </a:p>
          <a:p>
            <a:pPr marL="0" indent="0" algn="l">
              <a:lnSpc>
                <a:spcPts val="2150"/>
              </a:lnSpc>
              <a:buNone/>
            </a:pPr>
            <a:r>
              <a:rPr lang="en-US" sz="1350" dirty="0">
                <a:solidFill>
                  <a:srgbClr val="405449"/>
                </a:solidFill>
                <a:latin typeface="Montserrat" pitchFamily="34" charset="0"/>
                <a:ea typeface="Montserrat" pitchFamily="34" charset="-122"/>
                <a:cs typeface="Montserrat" pitchFamily="34" charset="-120"/>
              </a:rPr>
              <a:t>to the electrician or post by registered post.</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501497"/>
            <a:ext cx="8910161" cy="620078"/>
          </a:xfrm>
          <a:prstGeom prst="rect">
            <a:avLst/>
          </a:prstGeom>
          <a:noFill/>
          <a:ln/>
        </p:spPr>
        <p:txBody>
          <a:bodyPr wrap="none" lIns="0" tIns="0" rIns="0" bIns="0" rtlCol="0" anchor="t"/>
          <a:lstStyle/>
          <a:p>
            <a:pPr marL="0" indent="0" algn="l">
              <a:lnSpc>
                <a:spcPts val="4850"/>
              </a:lnSpc>
              <a:buNone/>
            </a:pPr>
            <a:r>
              <a:rPr lang="en-US" sz="3900" b="1" dirty="0">
                <a:solidFill>
                  <a:srgbClr val="3B4540"/>
                </a:solidFill>
                <a:latin typeface="Montserrat Extra Bold" pitchFamily="34" charset="0"/>
                <a:ea typeface="Montserrat Extra Bold" pitchFamily="34" charset="-122"/>
                <a:cs typeface="Montserrat Extra Bold" pitchFamily="34" charset="-120"/>
              </a:rPr>
              <a:t>Notes on College Calls and Exams</a:t>
            </a:r>
            <a:endParaRPr lang="en-US" sz="3900" dirty="0"/>
          </a:p>
        </p:txBody>
      </p:sp>
      <p:sp>
        <p:nvSpPr>
          <p:cNvPr id="3" name="Shape 1"/>
          <p:cNvSpPr/>
          <p:nvPr/>
        </p:nvSpPr>
        <p:spPr>
          <a:xfrm>
            <a:off x="793790" y="2518410"/>
            <a:ext cx="6422231" cy="4209574"/>
          </a:xfrm>
          <a:prstGeom prst="roundRect">
            <a:avLst>
              <a:gd name="adj" fmla="val 4243"/>
            </a:avLst>
          </a:prstGeom>
          <a:solidFill>
            <a:srgbClr val="E8F3E8"/>
          </a:solidFill>
          <a:ln/>
        </p:spPr>
        <p:txBody>
          <a:bodyPr/>
          <a:lstStyle/>
          <a:p>
            <a:endParaRPr lang="en-IE"/>
          </a:p>
        </p:txBody>
      </p:sp>
      <p:sp>
        <p:nvSpPr>
          <p:cNvPr id="4" name="Text 2"/>
          <p:cNvSpPr/>
          <p:nvPr/>
        </p:nvSpPr>
        <p:spPr>
          <a:xfrm>
            <a:off x="992148" y="271676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College Calls</a:t>
            </a:r>
            <a:endParaRPr lang="en-US" sz="1950" dirty="0"/>
          </a:p>
        </p:txBody>
      </p:sp>
      <p:sp>
        <p:nvSpPr>
          <p:cNvPr id="5" name="Text 3"/>
          <p:cNvSpPr/>
          <p:nvPr/>
        </p:nvSpPr>
        <p:spPr>
          <a:xfrm>
            <a:off x="992148" y="3145988"/>
            <a:ext cx="602551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5449"/>
                </a:solidFill>
                <a:latin typeface="Montserrat" pitchFamily="34" charset="0"/>
                <a:ea typeface="Montserrat" pitchFamily="34" charset="-122"/>
                <a:cs typeface="Montserrat" pitchFamily="34" charset="-120"/>
              </a:rPr>
              <a:t>No Annual Leave is permitted whilst apprentices attend college</a:t>
            </a:r>
            <a:endParaRPr lang="en-US" sz="1550" dirty="0"/>
          </a:p>
        </p:txBody>
      </p:sp>
      <p:sp>
        <p:nvSpPr>
          <p:cNvPr id="6" name="Text 4"/>
          <p:cNvSpPr/>
          <p:nvPr/>
        </p:nvSpPr>
        <p:spPr>
          <a:xfrm>
            <a:off x="992148" y="3850481"/>
            <a:ext cx="6025515" cy="95261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5449"/>
                </a:solidFill>
                <a:latin typeface="Montserrat" pitchFamily="34" charset="0"/>
                <a:ea typeface="Montserrat" pitchFamily="34" charset="-122"/>
                <a:cs typeface="Montserrat" pitchFamily="34" charset="-120"/>
              </a:rPr>
              <a:t>When requesting approval from apprentice's manager keep in mind that we cannot turn down the apprentice's place</a:t>
            </a:r>
            <a:endParaRPr lang="en-US" sz="1550" dirty="0"/>
          </a:p>
        </p:txBody>
      </p:sp>
      <p:sp>
        <p:nvSpPr>
          <p:cNvPr id="7" name="Text 5"/>
          <p:cNvSpPr/>
          <p:nvPr/>
        </p:nvSpPr>
        <p:spPr>
          <a:xfrm>
            <a:off x="992148" y="4872514"/>
            <a:ext cx="602551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5449"/>
                </a:solidFill>
                <a:latin typeface="Montserrat" pitchFamily="34" charset="0"/>
                <a:ea typeface="Montserrat" pitchFamily="34" charset="-122"/>
                <a:cs typeface="Montserrat" pitchFamily="34" charset="-120"/>
              </a:rPr>
              <a:t>Sometimes the college call can be too far away from their home, and they do not want to go</a:t>
            </a:r>
            <a:endParaRPr lang="en-US" sz="1550" dirty="0"/>
          </a:p>
        </p:txBody>
      </p:sp>
      <p:sp>
        <p:nvSpPr>
          <p:cNvPr id="8" name="Text 6"/>
          <p:cNvSpPr/>
          <p:nvPr/>
        </p:nvSpPr>
        <p:spPr>
          <a:xfrm>
            <a:off x="992148" y="5577007"/>
            <a:ext cx="6025515" cy="95261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5449"/>
                </a:solidFill>
                <a:latin typeface="Montserrat" pitchFamily="34" charset="0"/>
                <a:ea typeface="Montserrat" pitchFamily="34" charset="-122"/>
                <a:cs typeface="Montserrat" pitchFamily="34" charset="-120"/>
              </a:rPr>
              <a:t>We encourage them to accept this place, as they can only turn down 3 places throughout their apprenticeship, or they go into holding</a:t>
            </a:r>
            <a:endParaRPr lang="en-US" sz="1550" dirty="0"/>
          </a:p>
        </p:txBody>
      </p:sp>
      <p:sp>
        <p:nvSpPr>
          <p:cNvPr id="9" name="Shape 7"/>
          <p:cNvSpPr/>
          <p:nvPr/>
        </p:nvSpPr>
        <p:spPr>
          <a:xfrm>
            <a:off x="7414379" y="2518410"/>
            <a:ext cx="6422231" cy="4209574"/>
          </a:xfrm>
          <a:prstGeom prst="roundRect">
            <a:avLst>
              <a:gd name="adj" fmla="val 4243"/>
            </a:avLst>
          </a:prstGeom>
          <a:solidFill>
            <a:srgbClr val="E8F3E8"/>
          </a:solidFill>
          <a:ln/>
        </p:spPr>
        <p:txBody>
          <a:bodyPr/>
          <a:lstStyle/>
          <a:p>
            <a:endParaRPr lang="en-IE"/>
          </a:p>
        </p:txBody>
      </p:sp>
      <p:sp>
        <p:nvSpPr>
          <p:cNvPr id="10" name="Text 8"/>
          <p:cNvSpPr/>
          <p:nvPr/>
        </p:nvSpPr>
        <p:spPr>
          <a:xfrm>
            <a:off x="7612737" y="271676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College Exams</a:t>
            </a:r>
            <a:endParaRPr lang="en-US" sz="1950" dirty="0"/>
          </a:p>
        </p:txBody>
      </p:sp>
      <p:sp>
        <p:nvSpPr>
          <p:cNvPr id="11" name="Text 9"/>
          <p:cNvSpPr/>
          <p:nvPr/>
        </p:nvSpPr>
        <p:spPr>
          <a:xfrm>
            <a:off x="7612737" y="3145988"/>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5449"/>
                </a:solidFill>
                <a:latin typeface="Montserrat" pitchFamily="34" charset="0"/>
                <a:ea typeface="Montserrat" pitchFamily="34" charset="-122"/>
                <a:cs typeface="Montserrat" pitchFamily="34" charset="-120"/>
              </a:rPr>
              <a:t>Passed – Save in Apprentices File</a:t>
            </a:r>
            <a:endParaRPr lang="en-US" sz="1550" dirty="0"/>
          </a:p>
        </p:txBody>
      </p:sp>
      <p:sp>
        <p:nvSpPr>
          <p:cNvPr id="12" name="Text 10"/>
          <p:cNvSpPr/>
          <p:nvPr/>
        </p:nvSpPr>
        <p:spPr>
          <a:xfrm>
            <a:off x="7612737" y="3532942"/>
            <a:ext cx="6025515" cy="127015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5449"/>
                </a:solidFill>
                <a:latin typeface="Montserrat" pitchFamily="34" charset="0"/>
                <a:ea typeface="Montserrat" pitchFamily="34" charset="-122"/>
                <a:cs typeface="Montserrat" pitchFamily="34" charset="-120"/>
              </a:rPr>
              <a:t>Failed – Save in Apprentices File, contact apprentice inform them they are required to organise repeats directly with college and pay themselves, and inform their manager and advise apprentice to get grinds</a:t>
            </a:r>
            <a:endParaRPr lang="en-US" sz="1550" dirty="0"/>
          </a:p>
        </p:txBody>
      </p:sp>
      <p:sp>
        <p:nvSpPr>
          <p:cNvPr id="13" name="Text 11"/>
          <p:cNvSpPr/>
          <p:nvPr/>
        </p:nvSpPr>
        <p:spPr>
          <a:xfrm>
            <a:off x="7612737" y="4872514"/>
            <a:ext cx="602551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5449"/>
                </a:solidFill>
                <a:latin typeface="Montserrat" pitchFamily="34" charset="0"/>
                <a:ea typeface="Montserrat" pitchFamily="34" charset="-122"/>
                <a:cs typeface="Montserrat" pitchFamily="34" charset="-120"/>
              </a:rPr>
              <a:t>Failed 3 Times: they will go into holding and HR Ops must be made aware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83669" y="538758"/>
            <a:ext cx="7849553" cy="612219"/>
          </a:xfrm>
          <a:prstGeom prst="rect">
            <a:avLst/>
          </a:prstGeom>
          <a:noFill/>
          <a:ln/>
        </p:spPr>
        <p:txBody>
          <a:bodyPr wrap="none" lIns="0" tIns="0" rIns="0" bIns="0" rtlCol="0" anchor="t"/>
          <a:lstStyle/>
          <a:p>
            <a:pPr marL="0" indent="0" algn="l">
              <a:lnSpc>
                <a:spcPts val="4800"/>
              </a:lnSpc>
              <a:buNone/>
            </a:pPr>
            <a:r>
              <a:rPr lang="en-US" sz="3850" b="1" dirty="0">
                <a:solidFill>
                  <a:srgbClr val="3B4540"/>
                </a:solidFill>
                <a:latin typeface="Montserrat Extra Bold" pitchFamily="34" charset="0"/>
                <a:ea typeface="Montserrat Extra Bold" pitchFamily="34" charset="-122"/>
                <a:cs typeface="Montserrat Extra Bold" pitchFamily="34" charset="-120"/>
              </a:rPr>
              <a:t>Apprentices Pay and Tracking</a:t>
            </a:r>
            <a:endParaRPr lang="en-US" sz="3850" dirty="0"/>
          </a:p>
        </p:txBody>
      </p:sp>
      <p:sp>
        <p:nvSpPr>
          <p:cNvPr id="3" name="Text 1"/>
          <p:cNvSpPr/>
          <p:nvPr/>
        </p:nvSpPr>
        <p:spPr>
          <a:xfrm>
            <a:off x="783669" y="1640681"/>
            <a:ext cx="4191000" cy="646509"/>
          </a:xfrm>
          <a:prstGeom prst="rect">
            <a:avLst/>
          </a:prstGeom>
          <a:noFill/>
          <a:ln/>
        </p:spPr>
        <p:txBody>
          <a:bodyPr wrap="none" lIns="0" tIns="0" rIns="0" bIns="0" rtlCol="0" anchor="t"/>
          <a:lstStyle/>
          <a:p>
            <a:pPr marL="0" indent="0" algn="ctr">
              <a:lnSpc>
                <a:spcPts val="5050"/>
              </a:lnSpc>
              <a:buNone/>
            </a:pPr>
            <a:r>
              <a:rPr lang="en-US" sz="5050" b="1" dirty="0">
                <a:solidFill>
                  <a:srgbClr val="405449"/>
                </a:solidFill>
                <a:latin typeface="Montserrat Extra Bold" pitchFamily="34" charset="0"/>
                <a:ea typeface="Montserrat Extra Bold" pitchFamily="34" charset="-122"/>
                <a:cs typeface="Montserrat Extra Bold" pitchFamily="34" charset="-120"/>
              </a:rPr>
              <a:t>4</a:t>
            </a:r>
            <a:endParaRPr lang="en-US" sz="5050" dirty="0"/>
          </a:p>
        </p:txBody>
      </p:sp>
      <p:sp>
        <p:nvSpPr>
          <p:cNvPr id="4" name="Text 2"/>
          <p:cNvSpPr/>
          <p:nvPr/>
        </p:nvSpPr>
        <p:spPr>
          <a:xfrm>
            <a:off x="1654612" y="2531983"/>
            <a:ext cx="2449116" cy="306110"/>
          </a:xfrm>
          <a:prstGeom prst="rect">
            <a:avLst/>
          </a:prstGeom>
          <a:noFill/>
          <a:ln/>
        </p:spPr>
        <p:txBody>
          <a:bodyPr wrap="none" lIns="0" tIns="0" rIns="0" bIns="0" rtlCol="0" anchor="t"/>
          <a:lstStyle/>
          <a:p>
            <a:pPr marL="0" indent="0" algn="ctr">
              <a:lnSpc>
                <a:spcPts val="2400"/>
              </a:lnSpc>
              <a:buNone/>
            </a:pPr>
            <a:r>
              <a:rPr lang="en-US" sz="1900" b="1" dirty="0">
                <a:solidFill>
                  <a:srgbClr val="405449"/>
                </a:solidFill>
                <a:latin typeface="Montserrat Extra Bold" pitchFamily="34" charset="0"/>
                <a:ea typeface="Montserrat Extra Bold" pitchFamily="34" charset="-122"/>
                <a:cs typeface="Montserrat Extra Bold" pitchFamily="34" charset="-120"/>
              </a:rPr>
              <a:t>Years</a:t>
            </a:r>
            <a:endParaRPr lang="en-US" sz="1900" dirty="0"/>
          </a:p>
        </p:txBody>
      </p:sp>
      <p:sp>
        <p:nvSpPr>
          <p:cNvPr id="5" name="Text 3"/>
          <p:cNvSpPr/>
          <p:nvPr/>
        </p:nvSpPr>
        <p:spPr>
          <a:xfrm>
            <a:off x="783669" y="2955608"/>
            <a:ext cx="4191000" cy="313492"/>
          </a:xfrm>
          <a:prstGeom prst="rect">
            <a:avLst/>
          </a:prstGeom>
          <a:noFill/>
          <a:ln/>
        </p:spPr>
        <p:txBody>
          <a:bodyPr wrap="none" lIns="0" tIns="0" rIns="0" bIns="0" rtlCol="0" anchor="t"/>
          <a:lstStyle/>
          <a:p>
            <a:pPr marL="0" indent="0" algn="ctr">
              <a:lnSpc>
                <a:spcPts val="2450"/>
              </a:lnSpc>
              <a:buNone/>
            </a:pPr>
            <a:r>
              <a:rPr lang="en-US" sz="1500" dirty="0">
                <a:solidFill>
                  <a:srgbClr val="405449"/>
                </a:solidFill>
                <a:latin typeface="Montserrat" pitchFamily="34" charset="0"/>
                <a:ea typeface="Montserrat" pitchFamily="34" charset="-122"/>
                <a:cs typeface="Montserrat" pitchFamily="34" charset="-120"/>
              </a:rPr>
              <a:t>Total apprenticeship duration</a:t>
            </a:r>
            <a:endParaRPr lang="en-US" sz="1500" dirty="0"/>
          </a:p>
        </p:txBody>
      </p:sp>
      <p:sp>
        <p:nvSpPr>
          <p:cNvPr id="6" name="Text 4"/>
          <p:cNvSpPr/>
          <p:nvPr/>
        </p:nvSpPr>
        <p:spPr>
          <a:xfrm>
            <a:off x="5219581" y="1640681"/>
            <a:ext cx="4191119" cy="646509"/>
          </a:xfrm>
          <a:prstGeom prst="rect">
            <a:avLst/>
          </a:prstGeom>
          <a:noFill/>
          <a:ln/>
        </p:spPr>
        <p:txBody>
          <a:bodyPr wrap="none" lIns="0" tIns="0" rIns="0" bIns="0" rtlCol="0" anchor="t"/>
          <a:lstStyle/>
          <a:p>
            <a:pPr marL="0" indent="0" algn="ctr">
              <a:lnSpc>
                <a:spcPts val="5050"/>
              </a:lnSpc>
              <a:buNone/>
            </a:pPr>
            <a:r>
              <a:rPr lang="en-US" sz="5050" b="1" dirty="0">
                <a:solidFill>
                  <a:srgbClr val="405449"/>
                </a:solidFill>
                <a:latin typeface="Montserrat Extra Bold" pitchFamily="34" charset="0"/>
                <a:ea typeface="Montserrat Extra Bold" pitchFamily="34" charset="-122"/>
                <a:cs typeface="Montserrat Extra Bold" pitchFamily="34" charset="-120"/>
              </a:rPr>
              <a:t>7</a:t>
            </a:r>
            <a:endParaRPr lang="en-US" sz="5050" dirty="0"/>
          </a:p>
        </p:txBody>
      </p:sp>
      <p:sp>
        <p:nvSpPr>
          <p:cNvPr id="7" name="Text 5"/>
          <p:cNvSpPr/>
          <p:nvPr/>
        </p:nvSpPr>
        <p:spPr>
          <a:xfrm>
            <a:off x="6090523" y="2531983"/>
            <a:ext cx="2449116" cy="306110"/>
          </a:xfrm>
          <a:prstGeom prst="rect">
            <a:avLst/>
          </a:prstGeom>
          <a:noFill/>
          <a:ln/>
        </p:spPr>
        <p:txBody>
          <a:bodyPr wrap="none" lIns="0" tIns="0" rIns="0" bIns="0" rtlCol="0" anchor="t"/>
          <a:lstStyle/>
          <a:p>
            <a:pPr marL="0" indent="0" algn="ctr">
              <a:lnSpc>
                <a:spcPts val="2400"/>
              </a:lnSpc>
              <a:buNone/>
            </a:pPr>
            <a:r>
              <a:rPr lang="en-US" sz="1900" b="1" dirty="0">
                <a:solidFill>
                  <a:srgbClr val="405449"/>
                </a:solidFill>
                <a:latin typeface="Montserrat Extra Bold" pitchFamily="34" charset="0"/>
                <a:ea typeface="Montserrat Extra Bold" pitchFamily="34" charset="-122"/>
                <a:cs typeface="Montserrat Extra Bold" pitchFamily="34" charset="-120"/>
              </a:rPr>
              <a:t>Phases</a:t>
            </a:r>
            <a:endParaRPr lang="en-US" sz="1900" dirty="0"/>
          </a:p>
        </p:txBody>
      </p:sp>
      <p:sp>
        <p:nvSpPr>
          <p:cNvPr id="8" name="Text 6"/>
          <p:cNvSpPr/>
          <p:nvPr/>
        </p:nvSpPr>
        <p:spPr>
          <a:xfrm>
            <a:off x="5219581" y="2955608"/>
            <a:ext cx="4191119" cy="313492"/>
          </a:xfrm>
          <a:prstGeom prst="rect">
            <a:avLst/>
          </a:prstGeom>
          <a:noFill/>
          <a:ln/>
        </p:spPr>
        <p:txBody>
          <a:bodyPr wrap="none" lIns="0" tIns="0" rIns="0" bIns="0" rtlCol="0" anchor="t"/>
          <a:lstStyle/>
          <a:p>
            <a:pPr marL="0" indent="0" algn="ctr">
              <a:lnSpc>
                <a:spcPts val="2450"/>
              </a:lnSpc>
              <a:buNone/>
            </a:pPr>
            <a:r>
              <a:rPr lang="en-US" sz="1500" dirty="0">
                <a:solidFill>
                  <a:srgbClr val="405449"/>
                </a:solidFill>
                <a:latin typeface="Montserrat" pitchFamily="34" charset="0"/>
                <a:ea typeface="Montserrat" pitchFamily="34" charset="-122"/>
                <a:cs typeface="Montserrat" pitchFamily="34" charset="-120"/>
              </a:rPr>
              <a:t>Total program phases</a:t>
            </a:r>
            <a:endParaRPr lang="en-US" sz="1500" dirty="0"/>
          </a:p>
        </p:txBody>
      </p:sp>
      <p:sp>
        <p:nvSpPr>
          <p:cNvPr id="9" name="Text 7"/>
          <p:cNvSpPr/>
          <p:nvPr/>
        </p:nvSpPr>
        <p:spPr>
          <a:xfrm>
            <a:off x="9655612" y="1640681"/>
            <a:ext cx="4191119" cy="646509"/>
          </a:xfrm>
          <a:prstGeom prst="rect">
            <a:avLst/>
          </a:prstGeom>
          <a:noFill/>
          <a:ln/>
        </p:spPr>
        <p:txBody>
          <a:bodyPr wrap="none" lIns="0" tIns="0" rIns="0" bIns="0" rtlCol="0" anchor="t"/>
          <a:lstStyle/>
          <a:p>
            <a:pPr marL="0" indent="0" algn="ctr">
              <a:lnSpc>
                <a:spcPts val="5050"/>
              </a:lnSpc>
              <a:buNone/>
            </a:pPr>
            <a:r>
              <a:rPr lang="en-US" sz="5050" b="1" dirty="0">
                <a:solidFill>
                  <a:srgbClr val="405449"/>
                </a:solidFill>
                <a:latin typeface="Montserrat Extra Bold" pitchFamily="34" charset="0"/>
                <a:ea typeface="Montserrat Extra Bold" pitchFamily="34" charset="-122"/>
                <a:cs typeface="Montserrat Extra Bold" pitchFamily="34" charset="-120"/>
              </a:rPr>
              <a:t>3</a:t>
            </a:r>
            <a:endParaRPr lang="en-US" sz="5050" dirty="0"/>
          </a:p>
        </p:txBody>
      </p:sp>
      <p:sp>
        <p:nvSpPr>
          <p:cNvPr id="10" name="Text 8"/>
          <p:cNvSpPr/>
          <p:nvPr/>
        </p:nvSpPr>
        <p:spPr>
          <a:xfrm>
            <a:off x="10526554" y="2531983"/>
            <a:ext cx="2449116" cy="306110"/>
          </a:xfrm>
          <a:prstGeom prst="rect">
            <a:avLst/>
          </a:prstGeom>
          <a:noFill/>
          <a:ln/>
        </p:spPr>
        <p:txBody>
          <a:bodyPr wrap="none" lIns="0" tIns="0" rIns="0" bIns="0" rtlCol="0" anchor="t"/>
          <a:lstStyle/>
          <a:p>
            <a:pPr marL="0" indent="0" algn="ctr">
              <a:lnSpc>
                <a:spcPts val="2400"/>
              </a:lnSpc>
              <a:buNone/>
            </a:pPr>
            <a:r>
              <a:rPr lang="en-US" sz="1900" b="1" dirty="0">
                <a:solidFill>
                  <a:srgbClr val="405449"/>
                </a:solidFill>
                <a:latin typeface="Montserrat Extra Bold" pitchFamily="34" charset="0"/>
                <a:ea typeface="Montserrat Extra Bold" pitchFamily="34" charset="-122"/>
                <a:cs typeface="Montserrat Extra Bold" pitchFamily="34" charset="-120"/>
              </a:rPr>
              <a:t>College Phases</a:t>
            </a:r>
            <a:endParaRPr lang="en-US" sz="1900" dirty="0"/>
          </a:p>
        </p:txBody>
      </p:sp>
      <p:sp>
        <p:nvSpPr>
          <p:cNvPr id="11" name="Text 9"/>
          <p:cNvSpPr/>
          <p:nvPr/>
        </p:nvSpPr>
        <p:spPr>
          <a:xfrm>
            <a:off x="9655612" y="2955608"/>
            <a:ext cx="4191119" cy="313492"/>
          </a:xfrm>
          <a:prstGeom prst="rect">
            <a:avLst/>
          </a:prstGeom>
          <a:noFill/>
          <a:ln/>
        </p:spPr>
        <p:txBody>
          <a:bodyPr wrap="none" lIns="0" tIns="0" rIns="0" bIns="0" rtlCol="0" anchor="t"/>
          <a:lstStyle/>
          <a:p>
            <a:pPr marL="0" indent="0" algn="ctr">
              <a:lnSpc>
                <a:spcPts val="2450"/>
              </a:lnSpc>
              <a:buNone/>
            </a:pPr>
            <a:r>
              <a:rPr lang="en-US" sz="1500" dirty="0">
                <a:solidFill>
                  <a:srgbClr val="405449"/>
                </a:solidFill>
                <a:latin typeface="Montserrat" pitchFamily="34" charset="0"/>
                <a:ea typeface="Montserrat" pitchFamily="34" charset="-122"/>
                <a:cs typeface="Montserrat" pitchFamily="34" charset="-120"/>
              </a:rPr>
              <a:t>Phases completed at college</a:t>
            </a:r>
            <a:endParaRPr lang="en-US" sz="1500" dirty="0"/>
          </a:p>
        </p:txBody>
      </p:sp>
      <p:sp>
        <p:nvSpPr>
          <p:cNvPr id="12" name="Text 10"/>
          <p:cNvSpPr/>
          <p:nvPr/>
        </p:nvSpPr>
        <p:spPr>
          <a:xfrm>
            <a:off x="783669" y="3489484"/>
            <a:ext cx="13063061" cy="940475"/>
          </a:xfrm>
          <a:prstGeom prst="rect">
            <a:avLst/>
          </a:prstGeom>
          <a:noFill/>
          <a:ln/>
        </p:spPr>
        <p:txBody>
          <a:bodyPr wrap="square" lIns="0" tIns="0" rIns="0" bIns="0" rtlCol="0" anchor="t"/>
          <a:lstStyle/>
          <a:p>
            <a:pPr marL="0" indent="0" algn="l">
              <a:lnSpc>
                <a:spcPts val="2450"/>
              </a:lnSpc>
              <a:buNone/>
            </a:pPr>
            <a:r>
              <a:rPr lang="en-US" sz="1500" dirty="0">
                <a:solidFill>
                  <a:srgbClr val="405449"/>
                </a:solidFill>
                <a:latin typeface="Montserrat" pitchFamily="34" charset="0"/>
                <a:ea typeface="Montserrat" pitchFamily="34" charset="-122"/>
                <a:cs typeface="Montserrat" pitchFamily="34" charset="-120"/>
              </a:rPr>
              <a:t>Apprentices Pay - Increases yearly based on their registration date. This is NOT the date they join the company it is their REG DATE. Once Registration Forms and Appendices are sent to ETB Contact then approx. 1-week later registration is confirmed, must sign into AOL to see date of registration. The rates can change, and we get the information from connect trade union.</a:t>
            </a:r>
            <a:endParaRPr lang="en-US" sz="1500" dirty="0"/>
          </a:p>
        </p:txBody>
      </p:sp>
      <p:sp>
        <p:nvSpPr>
          <p:cNvPr id="13" name="Text 11"/>
          <p:cNvSpPr/>
          <p:nvPr/>
        </p:nvSpPr>
        <p:spPr>
          <a:xfrm>
            <a:off x="783669" y="4650343"/>
            <a:ext cx="13063061" cy="940475"/>
          </a:xfrm>
          <a:prstGeom prst="rect">
            <a:avLst/>
          </a:prstGeom>
          <a:noFill/>
          <a:ln/>
        </p:spPr>
        <p:txBody>
          <a:bodyPr wrap="square" lIns="0" tIns="0" rIns="0" bIns="0" rtlCol="0" anchor="t"/>
          <a:lstStyle/>
          <a:p>
            <a:pPr marL="0" indent="0" algn="l">
              <a:lnSpc>
                <a:spcPts val="2450"/>
              </a:lnSpc>
              <a:buNone/>
            </a:pPr>
            <a:r>
              <a:rPr lang="en-US" sz="1500" dirty="0">
                <a:solidFill>
                  <a:srgbClr val="405449"/>
                </a:solidFill>
                <a:latin typeface="Montserrat" pitchFamily="34" charset="0"/>
                <a:ea typeface="Montserrat" pitchFamily="34" charset="-122"/>
                <a:cs typeface="Montserrat" pitchFamily="34" charset="-120"/>
              </a:rPr>
              <a:t>Moving Up Phases and Pay (check notes on phases at top of page) - Beginning of each month: check which apprentices are due an increase, email AnneMarie with their name, reg date and the year they are now on. Anne Marie will inform payroll. HE Pay whilst in company, Solas whilst in college.</a:t>
            </a:r>
            <a:endParaRPr lang="en-US" sz="1500" dirty="0"/>
          </a:p>
        </p:txBody>
      </p:sp>
      <p:sp>
        <p:nvSpPr>
          <p:cNvPr id="14" name="Text 12"/>
          <p:cNvSpPr/>
          <p:nvPr/>
        </p:nvSpPr>
        <p:spPr>
          <a:xfrm>
            <a:off x="783669" y="5811203"/>
            <a:ext cx="13063061" cy="1880949"/>
          </a:xfrm>
          <a:prstGeom prst="rect">
            <a:avLst/>
          </a:prstGeom>
          <a:noFill/>
          <a:ln/>
        </p:spPr>
        <p:txBody>
          <a:bodyPr wrap="square" lIns="0" tIns="0" rIns="0" bIns="0" rtlCol="0" anchor="t"/>
          <a:lstStyle/>
          <a:p>
            <a:pPr marL="0" indent="0" algn="l">
              <a:lnSpc>
                <a:spcPts val="2450"/>
              </a:lnSpc>
              <a:buNone/>
            </a:pPr>
            <a:r>
              <a:rPr lang="en-US" sz="1500" dirty="0">
                <a:solidFill>
                  <a:srgbClr val="405449"/>
                </a:solidFill>
                <a:latin typeface="Montserrat" pitchFamily="34" charset="0"/>
                <a:ea typeface="Montserrat" pitchFamily="34" charset="-122"/>
                <a:cs typeface="Montserrat" pitchFamily="34" charset="-120"/>
              </a:rPr>
              <a:t>Tracker: Move apprentices through the phases on the tracking sheet according to when they complete each stage. On the tracker excel sheet there is a box for each phase 1 – 7. When they register change box 1 to orange, when accepted by solas change to green which means commencing phase 1, at each college stage (2 4 6) they will receive letter from ETB to state whether passed or referred. Once they commence college these stages should become orange, if they pass they will go green, if referred they go red, and their manager is notified. On each In company stage when they move into it move into orange, when their manager submits their paperwork, and it is sent to ETB then this stage turns green (stages 1 3 5 7).</a:t>
            </a:r>
            <a:endParaRPr lang="en-US" sz="1500" dirty="0"/>
          </a:p>
        </p:txBody>
      </p:sp>
      <p:pic>
        <p:nvPicPr>
          <p:cNvPr id="20" name="Picture 19" descr="A logo with green letters&#10;&#10;AI-generated content may be incorrect.">
            <a:extLst>
              <a:ext uri="{FF2B5EF4-FFF2-40B4-BE49-F238E27FC236}">
                <a16:creationId xmlns:a16="http://schemas.microsoft.com/office/drawing/2014/main" id="{0B63C555-1F50-E196-26B8-E98A9916A8A8}"/>
              </a:ext>
            </a:extLst>
          </p:cNvPr>
          <p:cNvPicPr>
            <a:picLocks noChangeAspect="1"/>
          </p:cNvPicPr>
          <p:nvPr/>
        </p:nvPicPr>
        <p:blipFill>
          <a:blip r:embed="rId3"/>
          <a:stretch>
            <a:fillRect/>
          </a:stretch>
        </p:blipFill>
        <p:spPr>
          <a:xfrm>
            <a:off x="12384910" y="165827"/>
            <a:ext cx="2147501" cy="127232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00000">
              <a:schemeClr val="tx1"/>
            </a:gs>
            <a:gs pos="50000">
              <a:schemeClr val="tx2"/>
            </a:gs>
            <a:gs pos="0">
              <a:schemeClr val="accent1"/>
            </a:gs>
          </a:gsLst>
          <a:lin ang="5400000" scaled="1"/>
        </a:gradFill>
        <a:effectLst/>
      </p:bgPr>
    </p:bg>
    <p:spTree>
      <p:nvGrpSpPr>
        <p:cNvPr id="1" name=""/>
        <p:cNvGrpSpPr/>
        <p:nvPr/>
      </p:nvGrpSpPr>
      <p:grpSpPr>
        <a:xfrm>
          <a:off x="0" y="0"/>
          <a:ext cx="0" cy="0"/>
          <a:chOff x="0" y="0"/>
          <a:chExt cx="0" cy="0"/>
        </a:xfrm>
      </p:grpSpPr>
      <p:pic>
        <p:nvPicPr>
          <p:cNvPr id="24" name="Picture 23" descr="A group of colorful rectangular objects&#10;&#10;AI-generated content may be incorrect.">
            <a:extLst>
              <a:ext uri="{FF2B5EF4-FFF2-40B4-BE49-F238E27FC236}">
                <a16:creationId xmlns:a16="http://schemas.microsoft.com/office/drawing/2014/main" id="{B0C833C1-6EB7-09E5-80B3-485B6651CE29}"/>
              </a:ext>
            </a:extLst>
          </p:cNvPr>
          <p:cNvPicPr>
            <a:picLocks noChangeAspect="1"/>
          </p:cNvPicPr>
          <p:nvPr/>
        </p:nvPicPr>
        <p:blipFill>
          <a:blip r:embed="rId3"/>
          <a:srcRect t="54034"/>
          <a:stretch/>
        </p:blipFill>
        <p:spPr>
          <a:xfrm>
            <a:off x="5924811" y="364662"/>
            <a:ext cx="6647857" cy="7639469"/>
          </a:xfrm>
          <a:prstGeom prst="rect">
            <a:avLst/>
          </a:prstGeom>
        </p:spPr>
      </p:pic>
      <p:pic>
        <p:nvPicPr>
          <p:cNvPr id="25" name="Picture 24" descr="A group of colorful rectangular objects&#10;&#10;AI-generated content may be incorrect.">
            <a:extLst>
              <a:ext uri="{FF2B5EF4-FFF2-40B4-BE49-F238E27FC236}">
                <a16:creationId xmlns:a16="http://schemas.microsoft.com/office/drawing/2014/main" id="{0EB3882E-05DE-8FB6-3457-74F788216BE8}"/>
              </a:ext>
            </a:extLst>
          </p:cNvPr>
          <p:cNvPicPr>
            <a:picLocks noChangeAspect="1"/>
          </p:cNvPicPr>
          <p:nvPr/>
        </p:nvPicPr>
        <p:blipFill>
          <a:blip r:embed="rId3"/>
          <a:srcRect b="46880"/>
          <a:stretch/>
        </p:blipFill>
        <p:spPr>
          <a:xfrm>
            <a:off x="250521" y="369788"/>
            <a:ext cx="5674290" cy="7535492"/>
          </a:xfrm>
          <a:prstGeom prst="rect">
            <a:avLst/>
          </a:prstGeom>
        </p:spPr>
      </p:pic>
    </p:spTree>
    <p:extLst>
      <p:ext uri="{BB962C8B-B14F-4D97-AF65-F5344CB8AC3E}">
        <p14:creationId xmlns:p14="http://schemas.microsoft.com/office/powerpoint/2010/main" val="439697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chemeClr val="tx1"/>
            </a:gs>
            <a:gs pos="50000">
              <a:schemeClr val="tx2"/>
            </a:gs>
            <a:gs pos="0">
              <a:schemeClr val="accent1"/>
            </a:gs>
          </a:gsLst>
          <a:lin ang="5400000" scaled="1"/>
        </a:gradFill>
        <a:effectLst/>
      </p:bgPr>
    </p:bg>
    <p:spTree>
      <p:nvGrpSpPr>
        <p:cNvPr id="1" name="">
          <a:extLst>
            <a:ext uri="{FF2B5EF4-FFF2-40B4-BE49-F238E27FC236}">
              <a16:creationId xmlns:a16="http://schemas.microsoft.com/office/drawing/2014/main" id="{C1301FDD-7D7B-9E2A-EC74-52250E76D824}"/>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4BDA1603-28D4-A169-5883-00E8E3C57486}"/>
              </a:ext>
            </a:extLst>
          </p:cNvPr>
          <p:cNvSpPr/>
          <p:nvPr/>
        </p:nvSpPr>
        <p:spPr>
          <a:xfrm>
            <a:off x="247139" y="491729"/>
            <a:ext cx="10250686" cy="593765"/>
          </a:xfrm>
          <a:prstGeom prst="rect">
            <a:avLst/>
          </a:prstGeom>
          <a:noFill/>
          <a:ln/>
        </p:spPr>
        <p:txBody>
          <a:bodyPr wrap="none" lIns="0" tIns="0" rIns="0" bIns="0" rtlCol="0" anchor="t"/>
          <a:lstStyle/>
          <a:p>
            <a:pPr marL="0" indent="0" algn="l">
              <a:lnSpc>
                <a:spcPts val="4650"/>
              </a:lnSpc>
              <a:buNone/>
            </a:pPr>
            <a:r>
              <a:rPr lang="en-US" sz="3700" b="1" dirty="0">
                <a:solidFill>
                  <a:srgbClr val="3B4540"/>
                </a:solidFill>
                <a:latin typeface="Montserrat Extra Bold" pitchFamily="34" charset="0"/>
                <a:ea typeface="Montserrat Extra Bold" pitchFamily="34" charset="-122"/>
                <a:cs typeface="Montserrat Extra Bold" pitchFamily="34" charset="-120"/>
              </a:rPr>
              <a:t>Apprenticeship </a:t>
            </a:r>
            <a:r>
              <a:rPr lang="en-US" sz="3700" b="1" dirty="0" err="1">
                <a:solidFill>
                  <a:srgbClr val="3B4540"/>
                </a:solidFill>
                <a:latin typeface="Montserrat Extra Bold" pitchFamily="34" charset="0"/>
                <a:ea typeface="Montserrat Extra Bold" pitchFamily="34" charset="-122"/>
                <a:cs typeface="Montserrat Extra Bold" pitchFamily="34" charset="-120"/>
              </a:rPr>
              <a:t>Programme</a:t>
            </a:r>
            <a:r>
              <a:rPr lang="en-US" sz="3700" b="1" dirty="0">
                <a:solidFill>
                  <a:srgbClr val="3B4540"/>
                </a:solidFill>
                <a:latin typeface="Montserrat Extra Bold" pitchFamily="34" charset="0"/>
                <a:ea typeface="Montserrat Extra Bold" pitchFamily="34" charset="-122"/>
                <a:cs typeface="Montserrat Extra Bold" pitchFamily="34" charset="-120"/>
              </a:rPr>
              <a:t> &amp; Process</a:t>
            </a:r>
            <a:endParaRPr lang="en-US" sz="3700" dirty="0"/>
          </a:p>
        </p:txBody>
      </p:sp>
      <p:sp>
        <p:nvSpPr>
          <p:cNvPr id="5" name="Text 1">
            <a:extLst>
              <a:ext uri="{FF2B5EF4-FFF2-40B4-BE49-F238E27FC236}">
                <a16:creationId xmlns:a16="http://schemas.microsoft.com/office/drawing/2014/main" id="{2909492C-63CC-95F8-39FC-30E3DF1D8081}"/>
              </a:ext>
            </a:extLst>
          </p:cNvPr>
          <p:cNvSpPr/>
          <p:nvPr/>
        </p:nvSpPr>
        <p:spPr>
          <a:xfrm>
            <a:off x="760095" y="1496378"/>
            <a:ext cx="13110210" cy="607933"/>
          </a:xfrm>
          <a:prstGeom prst="rect">
            <a:avLst/>
          </a:prstGeom>
          <a:noFill/>
          <a:ln/>
        </p:spPr>
        <p:txBody>
          <a:bodyPr wrap="square" lIns="0" tIns="0" rIns="0" bIns="0" rtlCol="0" anchor="t"/>
          <a:lstStyle/>
          <a:p>
            <a:pPr marL="0" indent="0" algn="l">
              <a:lnSpc>
                <a:spcPts val="2350"/>
              </a:lnSpc>
              <a:buNone/>
            </a:pPr>
            <a:r>
              <a:rPr lang="en-US" sz="1450" dirty="0">
                <a:solidFill>
                  <a:srgbClr val="405449"/>
                </a:solidFill>
                <a:latin typeface="Montserrat" pitchFamily="34" charset="0"/>
                <a:ea typeface="Montserrat" pitchFamily="34" charset="-122"/>
                <a:cs typeface="Montserrat" pitchFamily="34" charset="-120"/>
              </a:rPr>
              <a:t>The apprenticeship programme consists of 7 phases which must be completed in approx. </a:t>
            </a:r>
          </a:p>
          <a:p>
            <a:pPr marL="0" indent="0" algn="l">
              <a:lnSpc>
                <a:spcPts val="2350"/>
              </a:lnSpc>
              <a:buNone/>
            </a:pPr>
            <a:r>
              <a:rPr lang="en-US" sz="1450" dirty="0">
                <a:solidFill>
                  <a:srgbClr val="405449"/>
                </a:solidFill>
                <a:latin typeface="Montserrat" pitchFamily="34" charset="0"/>
                <a:ea typeface="Montserrat" pitchFamily="34" charset="-122"/>
                <a:cs typeface="Montserrat" pitchFamily="34" charset="-120"/>
              </a:rPr>
              <a:t>4 years (208 Weeks), </a:t>
            </a:r>
          </a:p>
          <a:p>
            <a:pPr marL="0" indent="0" algn="l">
              <a:lnSpc>
                <a:spcPts val="2350"/>
              </a:lnSpc>
              <a:buNone/>
            </a:pPr>
            <a:r>
              <a:rPr lang="en-US" sz="1450" dirty="0">
                <a:solidFill>
                  <a:srgbClr val="405449"/>
                </a:solidFill>
                <a:latin typeface="Montserrat" pitchFamily="34" charset="0"/>
                <a:ea typeface="Montserrat" pitchFamily="34" charset="-122"/>
                <a:cs typeface="Montserrat" pitchFamily="34" charset="-120"/>
              </a:rPr>
              <a:t>The phases are split as follows:      In Company - Phases 1,3,5,7           In College – Phases 2, 4 &amp; 6</a:t>
            </a:r>
            <a:endParaRPr lang="en-US" sz="1450" dirty="0"/>
          </a:p>
        </p:txBody>
      </p:sp>
      <p:sp>
        <p:nvSpPr>
          <p:cNvPr id="6" name="Text 2">
            <a:extLst>
              <a:ext uri="{FF2B5EF4-FFF2-40B4-BE49-F238E27FC236}">
                <a16:creationId xmlns:a16="http://schemas.microsoft.com/office/drawing/2014/main" id="{9CF19952-4E2B-A166-25CA-9659BB77FA1B}"/>
              </a:ext>
            </a:extLst>
          </p:cNvPr>
          <p:cNvSpPr/>
          <p:nvPr/>
        </p:nvSpPr>
        <p:spPr>
          <a:xfrm>
            <a:off x="760095" y="2450677"/>
            <a:ext cx="13110210" cy="303967"/>
          </a:xfrm>
          <a:prstGeom prst="rect">
            <a:avLst/>
          </a:prstGeom>
          <a:noFill/>
          <a:ln/>
        </p:spPr>
        <p:txBody>
          <a:bodyPr wrap="none" lIns="0" tIns="0" rIns="0" bIns="0" rtlCol="0" anchor="t"/>
          <a:lstStyle/>
          <a:p>
            <a:pPr marL="0" indent="0" algn="l">
              <a:lnSpc>
                <a:spcPts val="2350"/>
              </a:lnSpc>
              <a:buNone/>
            </a:pPr>
            <a:r>
              <a:rPr lang="en-US" sz="1450" b="1" dirty="0">
                <a:solidFill>
                  <a:srgbClr val="405449"/>
                </a:solidFill>
                <a:latin typeface="Montserrat" pitchFamily="34" charset="0"/>
                <a:ea typeface="Montserrat" pitchFamily="34" charset="-122"/>
                <a:cs typeface="Montserrat" pitchFamily="34" charset="-120"/>
              </a:rPr>
              <a:t>Phases</a:t>
            </a:r>
            <a:endParaRPr lang="en-US" sz="1450" b="1" dirty="0"/>
          </a:p>
        </p:txBody>
      </p:sp>
      <p:sp>
        <p:nvSpPr>
          <p:cNvPr id="7" name="Text 3">
            <a:extLst>
              <a:ext uri="{FF2B5EF4-FFF2-40B4-BE49-F238E27FC236}">
                <a16:creationId xmlns:a16="http://schemas.microsoft.com/office/drawing/2014/main" id="{9E308246-41E1-C6C8-3455-B7CDD3D6C2AE}"/>
              </a:ext>
            </a:extLst>
          </p:cNvPr>
          <p:cNvSpPr/>
          <p:nvPr/>
        </p:nvSpPr>
        <p:spPr>
          <a:xfrm>
            <a:off x="760095" y="2835712"/>
            <a:ext cx="13110210" cy="30396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Induction 2 hours online and then with ETB College/Manager Company</a:t>
            </a:r>
            <a:endParaRPr lang="en-US" sz="1450" dirty="0"/>
          </a:p>
        </p:txBody>
      </p:sp>
      <p:sp>
        <p:nvSpPr>
          <p:cNvPr id="8" name="Text 4">
            <a:extLst>
              <a:ext uri="{FF2B5EF4-FFF2-40B4-BE49-F238E27FC236}">
                <a16:creationId xmlns:a16="http://schemas.microsoft.com/office/drawing/2014/main" id="{F490E92E-C3E4-47DC-7BDE-F876A669CB82}"/>
              </a:ext>
            </a:extLst>
          </p:cNvPr>
          <p:cNvSpPr/>
          <p:nvPr/>
        </p:nvSpPr>
        <p:spPr>
          <a:xfrm>
            <a:off x="760095" y="3206115"/>
            <a:ext cx="13110210" cy="30396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Phase 1 In House (used to take 6-9 mths now up to 18 mths due to backlog from covid)</a:t>
            </a:r>
            <a:endParaRPr lang="en-US" sz="1450" dirty="0"/>
          </a:p>
        </p:txBody>
      </p:sp>
      <p:sp>
        <p:nvSpPr>
          <p:cNvPr id="9" name="Text 5">
            <a:extLst>
              <a:ext uri="{FF2B5EF4-FFF2-40B4-BE49-F238E27FC236}">
                <a16:creationId xmlns:a16="http://schemas.microsoft.com/office/drawing/2014/main" id="{26191D88-FB2F-7D38-1B24-B57652A9922E}"/>
              </a:ext>
            </a:extLst>
          </p:cNvPr>
          <p:cNvSpPr/>
          <p:nvPr/>
        </p:nvSpPr>
        <p:spPr>
          <a:xfrm>
            <a:off x="760095" y="3576518"/>
            <a:ext cx="13110210" cy="30396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Phase 2 college 6 months</a:t>
            </a:r>
            <a:endParaRPr lang="en-US" sz="1450" dirty="0"/>
          </a:p>
        </p:txBody>
      </p:sp>
      <p:sp>
        <p:nvSpPr>
          <p:cNvPr id="10" name="Text 6">
            <a:extLst>
              <a:ext uri="{FF2B5EF4-FFF2-40B4-BE49-F238E27FC236}">
                <a16:creationId xmlns:a16="http://schemas.microsoft.com/office/drawing/2014/main" id="{9C2D328E-06F5-653B-BF4D-6971C870B023}"/>
              </a:ext>
            </a:extLst>
          </p:cNvPr>
          <p:cNvSpPr/>
          <p:nvPr/>
        </p:nvSpPr>
        <p:spPr>
          <a:xfrm>
            <a:off x="760095" y="3946922"/>
            <a:ext cx="13110210" cy="607933"/>
          </a:xfrm>
          <a:prstGeom prst="rect">
            <a:avLst/>
          </a:prstGeom>
          <a:noFill/>
          <a:ln/>
        </p:spPr>
        <p:txBody>
          <a:bodyPr wrap="squar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Phase 3 In Company commences on return from college </a:t>
            </a:r>
          </a:p>
          <a:p>
            <a:pPr algn="l">
              <a:lnSpc>
                <a:spcPts val="2350"/>
              </a:lnSpc>
              <a:buSzPct val="100000"/>
            </a:pPr>
            <a:r>
              <a:rPr lang="en-US" sz="1450" dirty="0">
                <a:solidFill>
                  <a:srgbClr val="405449"/>
                </a:solidFill>
                <a:latin typeface="Montserrat" pitchFamily="34" charset="0"/>
                <a:ea typeface="Montserrat" pitchFamily="34" charset="-122"/>
                <a:cs typeface="Montserrat" pitchFamily="34" charset="-120"/>
              </a:rPr>
              <a:t>(</a:t>
            </a:r>
            <a:r>
              <a:rPr lang="en-US" sz="1200" i="1" dirty="0">
                <a:solidFill>
                  <a:srgbClr val="405449"/>
                </a:solidFill>
                <a:latin typeface="Montserrat" pitchFamily="34" charset="0"/>
                <a:ea typeface="Montserrat" pitchFamily="34" charset="-122"/>
                <a:cs typeface="Montserrat" pitchFamily="34" charset="-120"/>
              </a:rPr>
              <a:t>but can't register them as phase 3 until 6 mths after they return from college – this is same at each following phase</a:t>
            </a:r>
            <a:r>
              <a:rPr lang="en-US" sz="1450" dirty="0">
                <a:solidFill>
                  <a:srgbClr val="405449"/>
                </a:solidFill>
                <a:latin typeface="Montserrat" pitchFamily="34" charset="0"/>
                <a:ea typeface="Montserrat" pitchFamily="34" charset="-122"/>
                <a:cs typeface="Montserrat" pitchFamily="34" charset="-120"/>
              </a:rPr>
              <a:t>)</a:t>
            </a:r>
            <a:endParaRPr lang="en-US" sz="1450" dirty="0"/>
          </a:p>
        </p:txBody>
      </p:sp>
      <p:sp>
        <p:nvSpPr>
          <p:cNvPr id="11" name="Text 7">
            <a:extLst>
              <a:ext uri="{FF2B5EF4-FFF2-40B4-BE49-F238E27FC236}">
                <a16:creationId xmlns:a16="http://schemas.microsoft.com/office/drawing/2014/main" id="{B921C15E-F919-A640-6EC7-79EF01F4B886}"/>
              </a:ext>
            </a:extLst>
          </p:cNvPr>
          <p:cNvSpPr/>
          <p:nvPr/>
        </p:nvSpPr>
        <p:spPr>
          <a:xfrm>
            <a:off x="760095" y="4621292"/>
            <a:ext cx="13110210" cy="30396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Phase 4 college 11-12 weeks</a:t>
            </a:r>
            <a:endParaRPr lang="en-US" sz="1450" dirty="0"/>
          </a:p>
        </p:txBody>
      </p:sp>
      <p:sp>
        <p:nvSpPr>
          <p:cNvPr id="12" name="Text 8">
            <a:extLst>
              <a:ext uri="{FF2B5EF4-FFF2-40B4-BE49-F238E27FC236}">
                <a16:creationId xmlns:a16="http://schemas.microsoft.com/office/drawing/2014/main" id="{8191E7EE-BD4C-01F5-2733-36D8ED56C98F}"/>
              </a:ext>
            </a:extLst>
          </p:cNvPr>
          <p:cNvSpPr/>
          <p:nvPr/>
        </p:nvSpPr>
        <p:spPr>
          <a:xfrm>
            <a:off x="760095" y="4991695"/>
            <a:ext cx="13110210" cy="30396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Phase 5 in house</a:t>
            </a:r>
            <a:endParaRPr lang="en-US" sz="1450" dirty="0"/>
          </a:p>
        </p:txBody>
      </p:sp>
      <p:sp>
        <p:nvSpPr>
          <p:cNvPr id="13" name="Text 9">
            <a:extLst>
              <a:ext uri="{FF2B5EF4-FFF2-40B4-BE49-F238E27FC236}">
                <a16:creationId xmlns:a16="http://schemas.microsoft.com/office/drawing/2014/main" id="{0B6D8348-6124-6FAA-47E4-E6FA2192E063}"/>
              </a:ext>
            </a:extLst>
          </p:cNvPr>
          <p:cNvSpPr/>
          <p:nvPr/>
        </p:nvSpPr>
        <p:spPr>
          <a:xfrm>
            <a:off x="760095" y="5362099"/>
            <a:ext cx="13110210" cy="30396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Phase 6 college 11-12 weeks</a:t>
            </a:r>
            <a:endParaRPr lang="en-US" sz="1450" dirty="0"/>
          </a:p>
        </p:txBody>
      </p:sp>
      <p:sp>
        <p:nvSpPr>
          <p:cNvPr id="14" name="Text 10">
            <a:extLst>
              <a:ext uri="{FF2B5EF4-FFF2-40B4-BE49-F238E27FC236}">
                <a16:creationId xmlns:a16="http://schemas.microsoft.com/office/drawing/2014/main" id="{1AD7802B-A2E9-8AF6-44BC-4BB22C11F977}"/>
              </a:ext>
            </a:extLst>
          </p:cNvPr>
          <p:cNvSpPr/>
          <p:nvPr/>
        </p:nvSpPr>
        <p:spPr>
          <a:xfrm>
            <a:off x="760095" y="5732502"/>
            <a:ext cx="13110210" cy="607933"/>
          </a:xfrm>
          <a:prstGeom prst="rect">
            <a:avLst/>
          </a:prstGeom>
          <a:noFill/>
          <a:ln/>
        </p:spPr>
        <p:txBody>
          <a:bodyPr wrap="square" lIns="0" tIns="0" rIns="0" bIns="0" rtlCol="0" anchor="t"/>
          <a:lstStyle/>
          <a:p>
            <a:pPr marL="342900" indent="-342900" algn="l">
              <a:lnSpc>
                <a:spcPts val="2350"/>
              </a:lnSpc>
              <a:buSzPct val="100000"/>
              <a:buChar char="•"/>
            </a:pPr>
            <a:r>
              <a:rPr lang="en-US" sz="1450" dirty="0">
                <a:solidFill>
                  <a:srgbClr val="405449"/>
                </a:solidFill>
                <a:latin typeface="Montserrat" pitchFamily="34" charset="0"/>
                <a:ea typeface="Montserrat" pitchFamily="34" charset="-122"/>
                <a:cs typeface="Montserrat" pitchFamily="34" charset="-120"/>
              </a:rPr>
              <a:t>Phase 7 in house</a:t>
            </a:r>
          </a:p>
          <a:p>
            <a:pPr marL="342900" indent="-342900" algn="l">
              <a:lnSpc>
                <a:spcPts val="2350"/>
              </a:lnSpc>
              <a:buSzPct val="100000"/>
              <a:buChar char="•"/>
            </a:pPr>
            <a:endParaRPr lang="en-US" sz="1450" dirty="0">
              <a:solidFill>
                <a:srgbClr val="405449"/>
              </a:solidFill>
              <a:latin typeface="Montserrat" pitchFamily="34" charset="0"/>
              <a:ea typeface="Montserrat" pitchFamily="34" charset="-122"/>
              <a:cs typeface="Montserrat" pitchFamily="34" charset="-120"/>
            </a:endParaRPr>
          </a:p>
          <a:p>
            <a:pPr algn="l">
              <a:lnSpc>
                <a:spcPts val="2350"/>
              </a:lnSpc>
              <a:buSzPct val="100000"/>
            </a:pPr>
            <a:r>
              <a:rPr lang="en-US" sz="1450" b="1" dirty="0">
                <a:solidFill>
                  <a:srgbClr val="405449"/>
                </a:solidFill>
                <a:latin typeface="Montserrat" pitchFamily="34" charset="0"/>
                <a:ea typeface="Montserrat" pitchFamily="34" charset="-122"/>
                <a:cs typeface="Montserrat" pitchFamily="34" charset="-120"/>
              </a:rPr>
              <a:t>Apprenticeship tracker </a:t>
            </a:r>
            <a:r>
              <a:rPr lang="en-US" sz="1450" dirty="0">
                <a:solidFill>
                  <a:srgbClr val="405449"/>
                </a:solidFill>
                <a:latin typeface="Montserrat" pitchFamily="34" charset="0"/>
                <a:ea typeface="Montserrat" pitchFamily="34" charset="-122"/>
                <a:cs typeface="Montserrat" pitchFamily="34" charset="-120"/>
              </a:rPr>
              <a:t>- This is an Excel Sheet which tracks the apprentice's journey, </a:t>
            </a:r>
          </a:p>
          <a:p>
            <a:pPr algn="l">
              <a:lnSpc>
                <a:spcPts val="2350"/>
              </a:lnSpc>
              <a:buSzPct val="100000"/>
            </a:pPr>
            <a:r>
              <a:rPr lang="en-US" sz="1450" dirty="0">
                <a:solidFill>
                  <a:srgbClr val="405449"/>
                </a:solidFill>
                <a:latin typeface="Montserrat" pitchFamily="34" charset="0"/>
                <a:ea typeface="Montserrat" pitchFamily="34" charset="-122"/>
                <a:cs typeface="Montserrat" pitchFamily="34" charset="-120"/>
              </a:rPr>
              <a:t>the SOLAS AOL Portal is another method to access info on all apprentices and their phases.</a:t>
            </a:r>
            <a:endParaRPr lang="en-US" sz="1450" dirty="0"/>
          </a:p>
        </p:txBody>
      </p:sp>
      <p:sp>
        <p:nvSpPr>
          <p:cNvPr id="15" name="Text 11">
            <a:extLst>
              <a:ext uri="{FF2B5EF4-FFF2-40B4-BE49-F238E27FC236}">
                <a16:creationId xmlns:a16="http://schemas.microsoft.com/office/drawing/2014/main" id="{3751AE96-C5F8-DE40-4011-11E8D3CC5BA7}"/>
              </a:ext>
            </a:extLst>
          </p:cNvPr>
          <p:cNvSpPr/>
          <p:nvPr/>
        </p:nvSpPr>
        <p:spPr>
          <a:xfrm>
            <a:off x="537070" y="7129938"/>
            <a:ext cx="13110210" cy="607933"/>
          </a:xfrm>
          <a:prstGeom prst="rect">
            <a:avLst/>
          </a:prstGeom>
          <a:noFill/>
          <a:ln/>
        </p:spPr>
        <p:txBody>
          <a:bodyPr wrap="square" lIns="0" tIns="0" rIns="0" bIns="0" rtlCol="0" anchor="t"/>
          <a:lstStyle/>
          <a:p>
            <a:pPr marL="0" indent="0" algn="l">
              <a:lnSpc>
                <a:spcPts val="2350"/>
              </a:lnSpc>
              <a:buNone/>
            </a:pPr>
            <a:r>
              <a:rPr lang="en-US" sz="1450" b="1" dirty="0">
                <a:solidFill>
                  <a:srgbClr val="405449"/>
                </a:solidFill>
                <a:latin typeface="Montserrat" pitchFamily="34" charset="0"/>
                <a:ea typeface="Montserrat" pitchFamily="34" charset="-122"/>
                <a:cs typeface="Montserrat" pitchFamily="34" charset="-120"/>
              </a:rPr>
              <a:t>Process Recruitment </a:t>
            </a:r>
            <a:r>
              <a:rPr lang="en-US" sz="1450" dirty="0">
                <a:solidFill>
                  <a:srgbClr val="405449"/>
                </a:solidFill>
                <a:latin typeface="Montserrat" pitchFamily="34" charset="0"/>
                <a:ea typeface="Montserrat" pitchFamily="34" charset="-122"/>
                <a:cs typeface="Montserrat" pitchFamily="34" charset="-120"/>
              </a:rPr>
              <a:t>- Operations add New Apprentices to Starter/Finishers Smart Sheet – </a:t>
            </a:r>
          </a:p>
          <a:p>
            <a:pPr marL="0" indent="0" algn="l">
              <a:lnSpc>
                <a:spcPts val="2350"/>
              </a:lnSpc>
              <a:buNone/>
            </a:pPr>
            <a:r>
              <a:rPr lang="en-US" sz="1450" dirty="0">
                <a:solidFill>
                  <a:srgbClr val="405449"/>
                </a:solidFill>
                <a:latin typeface="Montserrat" pitchFamily="34" charset="0"/>
                <a:ea typeface="Montserrat" pitchFamily="34" charset="-122"/>
                <a:cs typeface="Montserrat" pitchFamily="34" charset="-120"/>
              </a:rPr>
              <a:t>HR pick up new recruit's names and add New Apprentices to Apprentices Tracking Sheet – </a:t>
            </a:r>
          </a:p>
          <a:p>
            <a:pPr marL="0" indent="0" algn="l">
              <a:lnSpc>
                <a:spcPts val="2350"/>
              </a:lnSpc>
              <a:buNone/>
            </a:pPr>
            <a:r>
              <a:rPr lang="en-US" sz="1450" dirty="0">
                <a:solidFill>
                  <a:srgbClr val="405449"/>
                </a:solidFill>
                <a:latin typeface="Montserrat" pitchFamily="34" charset="0"/>
                <a:ea typeface="Montserrat" pitchFamily="34" charset="-122"/>
                <a:cs typeface="Montserrat" pitchFamily="34" charset="-120"/>
              </a:rPr>
              <a:t>HR need check this weekly</a:t>
            </a:r>
            <a:endParaRPr lang="en-US" sz="1450" dirty="0"/>
          </a:p>
        </p:txBody>
      </p:sp>
      <p:sp>
        <p:nvSpPr>
          <p:cNvPr id="17" name="Text 13">
            <a:extLst>
              <a:ext uri="{FF2B5EF4-FFF2-40B4-BE49-F238E27FC236}">
                <a16:creationId xmlns:a16="http://schemas.microsoft.com/office/drawing/2014/main" id="{6E53B2BB-B70A-5626-51EE-ED304ADDDEB6}"/>
              </a:ext>
            </a:extLst>
          </p:cNvPr>
          <p:cNvSpPr/>
          <p:nvPr/>
        </p:nvSpPr>
        <p:spPr>
          <a:xfrm>
            <a:off x="850344" y="7493318"/>
            <a:ext cx="123349" cy="97512"/>
          </a:xfrm>
          <a:prstGeom prst="rect">
            <a:avLst/>
          </a:prstGeom>
          <a:noFill/>
          <a:ln/>
        </p:spPr>
        <p:txBody>
          <a:bodyPr wrap="none" lIns="0" tIns="0" rIns="0" bIns="0" rtlCol="0" anchor="t"/>
          <a:lstStyle/>
          <a:p>
            <a:pPr marL="0" indent="0" algn="ctr">
              <a:lnSpc>
                <a:spcPts val="750"/>
              </a:lnSpc>
              <a:buNone/>
            </a:pPr>
            <a:r>
              <a:rPr lang="en-US" sz="750" dirty="0">
                <a:solidFill>
                  <a:srgbClr val="FFFFFF"/>
                </a:solidFill>
                <a:latin typeface="Montserrat Medium" pitchFamily="34" charset="0"/>
                <a:ea typeface="Montserrat Medium" pitchFamily="34" charset="-122"/>
                <a:cs typeface="Montserrat Medium" pitchFamily="34" charset="-120"/>
              </a:rPr>
              <a:t>LE</a:t>
            </a:r>
            <a:endParaRPr lang="en-US" sz="750" dirty="0"/>
          </a:p>
        </p:txBody>
      </p:sp>
    </p:spTree>
    <p:extLst>
      <p:ext uri="{BB962C8B-B14F-4D97-AF65-F5344CB8AC3E}">
        <p14:creationId xmlns:p14="http://schemas.microsoft.com/office/powerpoint/2010/main" val="3717789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659975" y="2720268"/>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3B4540"/>
                </a:solidFill>
                <a:latin typeface="Montserrat Extra Bold" pitchFamily="34" charset="0"/>
                <a:ea typeface="Montserrat Extra Bold" pitchFamily="34" charset="-122"/>
                <a:cs typeface="Montserrat Extra Bold" pitchFamily="34" charset="-120"/>
              </a:rPr>
              <a:t>New Apprentices</a:t>
            </a:r>
            <a:endParaRPr lang="en-US" sz="3900" dirty="0"/>
          </a:p>
        </p:txBody>
      </p:sp>
      <p:sp>
        <p:nvSpPr>
          <p:cNvPr id="4" name="Shape 1"/>
          <p:cNvSpPr/>
          <p:nvPr/>
        </p:nvSpPr>
        <p:spPr>
          <a:xfrm>
            <a:off x="834533" y="4567715"/>
            <a:ext cx="4248388" cy="198358"/>
          </a:xfrm>
          <a:prstGeom prst="roundRect">
            <a:avLst>
              <a:gd name="adj" fmla="val 90053"/>
            </a:avLst>
          </a:prstGeom>
          <a:solidFill>
            <a:srgbClr val="E8F3E8"/>
          </a:solidFill>
          <a:ln/>
        </p:spPr>
        <p:txBody>
          <a:bodyPr/>
          <a:lstStyle/>
          <a:p>
            <a:endParaRPr lang="en-IE" dirty="0">
              <a:highlight>
                <a:srgbClr val="00FF00"/>
              </a:highlight>
            </a:endParaRPr>
          </a:p>
        </p:txBody>
      </p:sp>
      <p:sp>
        <p:nvSpPr>
          <p:cNvPr id="5" name="Text 2"/>
          <p:cNvSpPr/>
          <p:nvPr/>
        </p:nvSpPr>
        <p:spPr>
          <a:xfrm>
            <a:off x="992148" y="4985995"/>
            <a:ext cx="2736294"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Request Information</a:t>
            </a:r>
            <a:endParaRPr lang="en-US" sz="1950" dirty="0"/>
          </a:p>
        </p:txBody>
      </p:sp>
      <p:sp>
        <p:nvSpPr>
          <p:cNvPr id="6" name="Text 3"/>
          <p:cNvSpPr/>
          <p:nvPr/>
        </p:nvSpPr>
        <p:spPr>
          <a:xfrm>
            <a:off x="992148" y="5334000"/>
            <a:ext cx="3851672" cy="952619"/>
          </a:xfrm>
          <a:prstGeom prst="rect">
            <a:avLst/>
          </a:prstGeom>
          <a:noFill/>
          <a:ln/>
        </p:spPr>
        <p:txBody>
          <a:bodyPr wrap="square" lIns="0" tIns="0" rIns="0" bIns="0" rtlCol="0" anchor="t"/>
          <a:lstStyle/>
          <a:p>
            <a:pPr marL="0" indent="0" algn="l">
              <a:lnSpc>
                <a:spcPts val="2500"/>
              </a:lnSpc>
              <a:buNone/>
            </a:pPr>
            <a:r>
              <a:rPr lang="en-US" sz="1400" dirty="0">
                <a:solidFill>
                  <a:srgbClr val="405449"/>
                </a:solidFill>
                <a:latin typeface="Montserrat" pitchFamily="34" charset="0"/>
                <a:ea typeface="Montserrat" pitchFamily="34" charset="-122"/>
                <a:cs typeface="Montserrat" pitchFamily="34" charset="-120"/>
              </a:rPr>
              <a:t>HR request Registration Form, Optician Vision Test, Signed Photos &amp; Leaving Cert Results  (or change of employer form with finish date correct as this will show up on SOLAS AOL) from apprentices on DAY they join via a Template Signature saved in Outlook</a:t>
            </a:r>
            <a:r>
              <a:rPr lang="en-US" sz="1550" dirty="0">
                <a:solidFill>
                  <a:srgbClr val="405449"/>
                </a:solidFill>
                <a:latin typeface="Montserrat" pitchFamily="34" charset="0"/>
                <a:ea typeface="Montserrat" pitchFamily="34" charset="-122"/>
                <a:cs typeface="Montserrat" pitchFamily="34" charset="-120"/>
              </a:rPr>
              <a:t>.</a:t>
            </a:r>
            <a:endParaRPr lang="en-US" sz="1550" dirty="0"/>
          </a:p>
        </p:txBody>
      </p:sp>
      <p:sp>
        <p:nvSpPr>
          <p:cNvPr id="7" name="Shape 4"/>
          <p:cNvSpPr/>
          <p:nvPr/>
        </p:nvSpPr>
        <p:spPr>
          <a:xfrm>
            <a:off x="5258349" y="4309705"/>
            <a:ext cx="4248388" cy="198358"/>
          </a:xfrm>
          <a:prstGeom prst="roundRect">
            <a:avLst>
              <a:gd name="adj" fmla="val 90053"/>
            </a:avLst>
          </a:prstGeom>
          <a:solidFill>
            <a:srgbClr val="E8F3E8"/>
          </a:solidFill>
          <a:ln/>
        </p:spPr>
        <p:txBody>
          <a:bodyPr/>
          <a:lstStyle/>
          <a:p>
            <a:endParaRPr lang="en-IE"/>
          </a:p>
        </p:txBody>
      </p:sp>
      <p:sp>
        <p:nvSpPr>
          <p:cNvPr id="8" name="Text 5"/>
          <p:cNvSpPr/>
          <p:nvPr/>
        </p:nvSpPr>
        <p:spPr>
          <a:xfrm>
            <a:off x="5389364" y="466689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Complete Forms</a:t>
            </a:r>
            <a:endParaRPr lang="en-US" sz="1950" dirty="0"/>
          </a:p>
        </p:txBody>
      </p:sp>
      <p:sp>
        <p:nvSpPr>
          <p:cNvPr id="9" name="Text 6"/>
          <p:cNvSpPr/>
          <p:nvPr/>
        </p:nvSpPr>
        <p:spPr>
          <a:xfrm>
            <a:off x="5389364" y="4985995"/>
            <a:ext cx="3851672" cy="952619"/>
          </a:xfrm>
          <a:prstGeom prst="rect">
            <a:avLst/>
          </a:prstGeom>
          <a:noFill/>
          <a:ln/>
        </p:spPr>
        <p:txBody>
          <a:bodyPr wrap="square" lIns="0" tIns="0" rIns="0" bIns="0" rtlCol="0" anchor="t"/>
          <a:lstStyle/>
          <a:p>
            <a:pPr marL="0" indent="0" algn="l">
              <a:lnSpc>
                <a:spcPts val="2500"/>
              </a:lnSpc>
              <a:buNone/>
            </a:pPr>
            <a:r>
              <a:rPr lang="en-US" sz="1400" dirty="0">
                <a:solidFill>
                  <a:srgbClr val="405449"/>
                </a:solidFill>
                <a:latin typeface="Montserrat" pitchFamily="34" charset="0"/>
                <a:ea typeface="Montserrat" pitchFamily="34" charset="-122"/>
                <a:cs typeface="Montserrat" pitchFamily="34" charset="-120"/>
              </a:rPr>
              <a:t>Once information received, HR ensure all sections are completed by apprentice.</a:t>
            </a:r>
            <a:endParaRPr lang="en-US" sz="1400" dirty="0"/>
          </a:p>
        </p:txBody>
      </p:sp>
      <p:sp>
        <p:nvSpPr>
          <p:cNvPr id="10" name="Shape 7"/>
          <p:cNvSpPr/>
          <p:nvPr/>
        </p:nvSpPr>
        <p:spPr>
          <a:xfrm>
            <a:off x="9651651" y="3593663"/>
            <a:ext cx="4248388" cy="198358"/>
          </a:xfrm>
          <a:prstGeom prst="roundRect">
            <a:avLst>
              <a:gd name="adj" fmla="val 90053"/>
            </a:avLst>
          </a:prstGeom>
          <a:solidFill>
            <a:srgbClr val="E8F3E8"/>
          </a:solidFill>
          <a:ln/>
        </p:spPr>
        <p:txBody>
          <a:bodyPr/>
          <a:lstStyle/>
          <a:p>
            <a:endParaRPr lang="en-IE"/>
          </a:p>
        </p:txBody>
      </p:sp>
      <p:sp>
        <p:nvSpPr>
          <p:cNvPr id="11" name="Text 8"/>
          <p:cNvSpPr/>
          <p:nvPr/>
        </p:nvSpPr>
        <p:spPr>
          <a:xfrm>
            <a:off x="9786580" y="3918304"/>
            <a:ext cx="2649260"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Submit Registration</a:t>
            </a:r>
            <a:endParaRPr lang="en-US" sz="1950" dirty="0"/>
          </a:p>
        </p:txBody>
      </p:sp>
      <p:sp>
        <p:nvSpPr>
          <p:cNvPr id="12" name="Text 9"/>
          <p:cNvSpPr/>
          <p:nvPr/>
        </p:nvSpPr>
        <p:spPr>
          <a:xfrm>
            <a:off x="9786580" y="4302271"/>
            <a:ext cx="3851672" cy="1587698"/>
          </a:xfrm>
          <a:prstGeom prst="rect">
            <a:avLst/>
          </a:prstGeom>
          <a:noFill/>
          <a:ln/>
        </p:spPr>
        <p:txBody>
          <a:bodyPr wrap="square" lIns="0" tIns="0" rIns="0" bIns="0" rtlCol="0" anchor="t"/>
          <a:lstStyle/>
          <a:p>
            <a:pPr marL="0" indent="0" algn="l">
              <a:lnSpc>
                <a:spcPts val="2500"/>
              </a:lnSpc>
              <a:buNone/>
            </a:pPr>
            <a:r>
              <a:rPr lang="en-US" sz="1400" dirty="0">
                <a:solidFill>
                  <a:srgbClr val="405449"/>
                </a:solidFill>
                <a:latin typeface="Montserrat" pitchFamily="34" charset="0"/>
                <a:ea typeface="Montserrat" pitchFamily="34" charset="-122"/>
                <a:cs typeface="Montserrat" pitchFamily="34" charset="-120"/>
              </a:rPr>
              <a:t>Complete Company Section of form and send forms and appendices to ETB Contact to register apprentices with SOLAS (must be done within 2 weeks of start date).</a:t>
            </a:r>
          </a:p>
          <a:p>
            <a:pPr>
              <a:lnSpc>
                <a:spcPts val="2500"/>
              </a:lnSpc>
            </a:pPr>
            <a:r>
              <a:rPr lang="en-US" sz="1400" dirty="0">
                <a:solidFill>
                  <a:srgbClr val="405449"/>
                </a:solidFill>
                <a:latin typeface="Montserrat" pitchFamily="34" charset="0"/>
                <a:ea typeface="Montserrat" pitchFamily="34" charset="-122"/>
                <a:cs typeface="Montserrat" pitchFamily="34" charset="-120"/>
              </a:rPr>
              <a:t>Apprentice registration takes approx.1 week to show up on SOLAS AOL</a:t>
            </a:r>
          </a:p>
          <a:p>
            <a:pPr>
              <a:lnSpc>
                <a:spcPts val="2500"/>
              </a:lnSpc>
            </a:pPr>
            <a:r>
              <a:rPr lang="en-US" sz="1400" dirty="0">
                <a:solidFill>
                  <a:srgbClr val="405449"/>
                </a:solidFill>
                <a:latin typeface="Montserrat" pitchFamily="34" charset="0"/>
                <a:ea typeface="Montserrat" pitchFamily="34" charset="-122"/>
                <a:cs typeface="Montserrat" pitchFamily="34" charset="-120"/>
              </a:rPr>
              <a:t>HR check AOL to see Registration Date of Apprentice add this date to tracker sheet as wages will increase by year from this date</a:t>
            </a:r>
            <a:endParaRPr lang="en-US" sz="1400" dirty="0"/>
          </a:p>
          <a:p>
            <a:pPr>
              <a:lnSpc>
                <a:spcPts val="2500"/>
              </a:lnSpc>
            </a:pPr>
            <a:endParaRPr lang="en-US" sz="1400" dirty="0"/>
          </a:p>
          <a:p>
            <a:pPr marL="0" indent="0" algn="l">
              <a:lnSpc>
                <a:spcPts val="2500"/>
              </a:lnSpc>
              <a:buNone/>
            </a:pPr>
            <a:endParaRPr lang="en-US" sz="1550" dirty="0"/>
          </a:p>
        </p:txBody>
      </p:sp>
      <p:sp>
        <p:nvSpPr>
          <p:cNvPr id="14" name="Oval 13">
            <a:extLst>
              <a:ext uri="{FF2B5EF4-FFF2-40B4-BE49-F238E27FC236}">
                <a16:creationId xmlns:a16="http://schemas.microsoft.com/office/drawing/2014/main" id="{BB55A277-9BE6-3011-354C-B52FB849D5D0}"/>
              </a:ext>
            </a:extLst>
          </p:cNvPr>
          <p:cNvSpPr/>
          <p:nvPr/>
        </p:nvSpPr>
        <p:spPr>
          <a:xfrm>
            <a:off x="648513" y="3976664"/>
            <a:ext cx="829056" cy="829056"/>
          </a:xfrm>
          <a:prstGeom prst="ellipse">
            <a:avLst/>
          </a:prstGeom>
          <a:solidFill>
            <a:srgbClr val="9ED10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entury Gothic" panose="020F0302020204030204"/>
              <a:ea typeface="+mn-ea"/>
              <a:cs typeface="+mn-cs"/>
            </a:endParaRPr>
          </a:p>
        </p:txBody>
      </p:sp>
      <p:sp>
        <p:nvSpPr>
          <p:cNvPr id="15" name="Oval 14">
            <a:extLst>
              <a:ext uri="{FF2B5EF4-FFF2-40B4-BE49-F238E27FC236}">
                <a16:creationId xmlns:a16="http://schemas.microsoft.com/office/drawing/2014/main" id="{43D56E4E-D271-92F1-AE53-ED8AF610CB8F}"/>
              </a:ext>
            </a:extLst>
          </p:cNvPr>
          <p:cNvSpPr/>
          <p:nvPr/>
        </p:nvSpPr>
        <p:spPr>
          <a:xfrm>
            <a:off x="4937644" y="3702817"/>
            <a:ext cx="829056" cy="829056"/>
          </a:xfrm>
          <a:prstGeom prst="ellipse">
            <a:avLst/>
          </a:prstGeom>
          <a:solidFill>
            <a:srgbClr val="9ED10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entury Gothic" panose="020F0302020204030204"/>
              <a:ea typeface="+mn-ea"/>
              <a:cs typeface="+mn-cs"/>
            </a:endParaRPr>
          </a:p>
        </p:txBody>
      </p:sp>
      <p:sp>
        <p:nvSpPr>
          <p:cNvPr id="16" name="Oval 15">
            <a:extLst>
              <a:ext uri="{FF2B5EF4-FFF2-40B4-BE49-F238E27FC236}">
                <a16:creationId xmlns:a16="http://schemas.microsoft.com/office/drawing/2014/main" id="{F2E7F7AE-AD29-A34F-0544-0BEE8D105099}"/>
              </a:ext>
            </a:extLst>
          </p:cNvPr>
          <p:cNvSpPr/>
          <p:nvPr/>
        </p:nvSpPr>
        <p:spPr>
          <a:xfrm>
            <a:off x="9506737" y="3008005"/>
            <a:ext cx="829056" cy="829056"/>
          </a:xfrm>
          <a:prstGeom prst="ellipse">
            <a:avLst/>
          </a:prstGeom>
          <a:solidFill>
            <a:srgbClr val="9ED10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entury Gothic" panose="020F0302020204030204"/>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2A42F-128E-29F0-D6FD-44627635092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6303709-BCF8-C8DB-4C7D-A9F7EB97C2D7}"/>
              </a:ext>
            </a:extLst>
          </p:cNvPr>
          <p:cNvPicPr>
            <a:picLocks noChangeAspect="1"/>
          </p:cNvPicPr>
          <p:nvPr/>
        </p:nvPicPr>
        <p:blipFill>
          <a:blip r:embed="rId2"/>
          <a:srcRect t="9144" b="5569"/>
          <a:stretch/>
        </p:blipFill>
        <p:spPr>
          <a:xfrm>
            <a:off x="8957519" y="363255"/>
            <a:ext cx="5672881" cy="7257326"/>
          </a:xfrm>
          <a:prstGeom prst="rect">
            <a:avLst/>
          </a:prstGeom>
        </p:spPr>
      </p:pic>
      <p:sp>
        <p:nvSpPr>
          <p:cNvPr id="14" name="Text 0">
            <a:extLst>
              <a:ext uri="{FF2B5EF4-FFF2-40B4-BE49-F238E27FC236}">
                <a16:creationId xmlns:a16="http://schemas.microsoft.com/office/drawing/2014/main" id="{F433E663-BCA4-BC0C-7735-B9FCB57F4D17}"/>
              </a:ext>
            </a:extLst>
          </p:cNvPr>
          <p:cNvSpPr/>
          <p:nvPr/>
        </p:nvSpPr>
        <p:spPr>
          <a:xfrm>
            <a:off x="793790" y="539340"/>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3B4540"/>
                </a:solidFill>
                <a:latin typeface="Montserrat Extra Bold" pitchFamily="34" charset="0"/>
                <a:ea typeface="Montserrat Extra Bold" pitchFamily="34" charset="-122"/>
                <a:cs typeface="Montserrat Extra Bold" pitchFamily="34" charset="-120"/>
              </a:rPr>
              <a:t>Induction</a:t>
            </a:r>
            <a:endParaRPr lang="en-US" sz="3900" dirty="0"/>
          </a:p>
        </p:txBody>
      </p:sp>
      <p:pic>
        <p:nvPicPr>
          <p:cNvPr id="15" name="Image 1" descr="preencoded.png">
            <a:extLst>
              <a:ext uri="{FF2B5EF4-FFF2-40B4-BE49-F238E27FC236}">
                <a16:creationId xmlns:a16="http://schemas.microsoft.com/office/drawing/2014/main" id="{9F6F22BD-9ECF-C169-A491-CDC98DAC2B9A}"/>
              </a:ext>
            </a:extLst>
          </p:cNvPr>
          <p:cNvPicPr>
            <a:picLocks noChangeAspect="1"/>
          </p:cNvPicPr>
          <p:nvPr/>
        </p:nvPicPr>
        <p:blipFill>
          <a:blip r:embed="rId3"/>
          <a:stretch>
            <a:fillRect/>
          </a:stretch>
        </p:blipFill>
        <p:spPr>
          <a:xfrm>
            <a:off x="793790" y="1703116"/>
            <a:ext cx="496133" cy="496133"/>
          </a:xfrm>
          <a:prstGeom prst="rect">
            <a:avLst/>
          </a:prstGeom>
        </p:spPr>
      </p:pic>
      <p:sp>
        <p:nvSpPr>
          <p:cNvPr id="16" name="Text 1">
            <a:extLst>
              <a:ext uri="{FF2B5EF4-FFF2-40B4-BE49-F238E27FC236}">
                <a16:creationId xmlns:a16="http://schemas.microsoft.com/office/drawing/2014/main" id="{8FD33D73-7CD9-6785-3C7F-B2FF0E8DE287}"/>
              </a:ext>
            </a:extLst>
          </p:cNvPr>
          <p:cNvSpPr/>
          <p:nvPr/>
        </p:nvSpPr>
        <p:spPr>
          <a:xfrm>
            <a:off x="1537930" y="1812043"/>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Monthly Schedule</a:t>
            </a:r>
            <a:endParaRPr lang="en-US" sz="1950" dirty="0"/>
          </a:p>
        </p:txBody>
      </p:sp>
      <p:sp>
        <p:nvSpPr>
          <p:cNvPr id="17" name="Text 2">
            <a:extLst>
              <a:ext uri="{FF2B5EF4-FFF2-40B4-BE49-F238E27FC236}">
                <a16:creationId xmlns:a16="http://schemas.microsoft.com/office/drawing/2014/main" id="{85B7DA49-162A-DDAD-D163-7AC52ACB8525}"/>
              </a:ext>
            </a:extLst>
          </p:cNvPr>
          <p:cNvSpPr/>
          <p:nvPr/>
        </p:nvSpPr>
        <p:spPr>
          <a:xfrm>
            <a:off x="1537930" y="2199249"/>
            <a:ext cx="6812280"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ETB CONTACT does monthly online induction for apprentices</a:t>
            </a:r>
            <a:endParaRPr lang="en-US" sz="1550" dirty="0"/>
          </a:p>
        </p:txBody>
      </p:sp>
      <p:pic>
        <p:nvPicPr>
          <p:cNvPr id="18" name="Image 2" descr="preencoded.png">
            <a:extLst>
              <a:ext uri="{FF2B5EF4-FFF2-40B4-BE49-F238E27FC236}">
                <a16:creationId xmlns:a16="http://schemas.microsoft.com/office/drawing/2014/main" id="{4DE47F33-2B14-628B-E7EE-F01D1DEAFA65}"/>
              </a:ext>
            </a:extLst>
          </p:cNvPr>
          <p:cNvPicPr>
            <a:picLocks noChangeAspect="1"/>
          </p:cNvPicPr>
          <p:nvPr/>
        </p:nvPicPr>
        <p:blipFill>
          <a:blip r:embed="rId4"/>
          <a:stretch>
            <a:fillRect/>
          </a:stretch>
        </p:blipFill>
        <p:spPr>
          <a:xfrm>
            <a:off x="825492" y="3002650"/>
            <a:ext cx="496133" cy="496133"/>
          </a:xfrm>
          <a:prstGeom prst="rect">
            <a:avLst/>
          </a:prstGeom>
        </p:spPr>
      </p:pic>
      <p:sp>
        <p:nvSpPr>
          <p:cNvPr id="19" name="Text 3">
            <a:extLst>
              <a:ext uri="{FF2B5EF4-FFF2-40B4-BE49-F238E27FC236}">
                <a16:creationId xmlns:a16="http://schemas.microsoft.com/office/drawing/2014/main" id="{FD2E727C-FEF7-45A2-3FE4-AD1DAEE7AC96}"/>
              </a:ext>
            </a:extLst>
          </p:cNvPr>
          <p:cNvSpPr/>
          <p:nvPr/>
        </p:nvSpPr>
        <p:spPr>
          <a:xfrm>
            <a:off x="1537930" y="305796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Code of Practice</a:t>
            </a:r>
            <a:endParaRPr lang="en-US" sz="1950" dirty="0"/>
          </a:p>
        </p:txBody>
      </p:sp>
      <p:sp>
        <p:nvSpPr>
          <p:cNvPr id="20" name="Text 4">
            <a:extLst>
              <a:ext uri="{FF2B5EF4-FFF2-40B4-BE49-F238E27FC236}">
                <a16:creationId xmlns:a16="http://schemas.microsoft.com/office/drawing/2014/main" id="{B07DBB11-A632-14A7-C4ED-546C2AB46366}"/>
              </a:ext>
            </a:extLst>
          </p:cNvPr>
          <p:cNvSpPr/>
          <p:nvPr/>
        </p:nvSpPr>
        <p:spPr>
          <a:xfrm>
            <a:off x="1537930" y="3485651"/>
            <a:ext cx="6812280"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Induction covers code of practice for apprentices</a:t>
            </a:r>
            <a:endParaRPr lang="en-US" sz="1550" dirty="0"/>
          </a:p>
        </p:txBody>
      </p:sp>
      <p:pic>
        <p:nvPicPr>
          <p:cNvPr id="21" name="Image 3" descr="preencoded.png">
            <a:extLst>
              <a:ext uri="{FF2B5EF4-FFF2-40B4-BE49-F238E27FC236}">
                <a16:creationId xmlns:a16="http://schemas.microsoft.com/office/drawing/2014/main" id="{512503A9-2265-413C-951F-64F88B810BA3}"/>
              </a:ext>
            </a:extLst>
          </p:cNvPr>
          <p:cNvPicPr>
            <a:picLocks noChangeAspect="1"/>
          </p:cNvPicPr>
          <p:nvPr/>
        </p:nvPicPr>
        <p:blipFill>
          <a:blip r:embed="rId5"/>
          <a:stretch>
            <a:fillRect/>
          </a:stretch>
        </p:blipFill>
        <p:spPr>
          <a:xfrm>
            <a:off x="832142" y="4073460"/>
            <a:ext cx="496133" cy="496133"/>
          </a:xfrm>
          <a:prstGeom prst="rect">
            <a:avLst/>
          </a:prstGeom>
        </p:spPr>
      </p:pic>
      <p:sp>
        <p:nvSpPr>
          <p:cNvPr id="22" name="Text 5">
            <a:extLst>
              <a:ext uri="{FF2B5EF4-FFF2-40B4-BE49-F238E27FC236}">
                <a16:creationId xmlns:a16="http://schemas.microsoft.com/office/drawing/2014/main" id="{56FE7E1B-D4C0-950F-A0E5-18510EA5DF70}"/>
              </a:ext>
            </a:extLst>
          </p:cNvPr>
          <p:cNvSpPr/>
          <p:nvPr/>
        </p:nvSpPr>
        <p:spPr>
          <a:xfrm>
            <a:off x="1537930" y="4166447"/>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Training Materials</a:t>
            </a:r>
            <a:endParaRPr lang="en-US" sz="1950" dirty="0"/>
          </a:p>
        </p:txBody>
      </p:sp>
      <p:sp>
        <p:nvSpPr>
          <p:cNvPr id="23" name="Text 6">
            <a:extLst>
              <a:ext uri="{FF2B5EF4-FFF2-40B4-BE49-F238E27FC236}">
                <a16:creationId xmlns:a16="http://schemas.microsoft.com/office/drawing/2014/main" id="{AA09F180-9398-946E-AD5B-0FF6A0BB74EA}"/>
              </a:ext>
            </a:extLst>
          </p:cNvPr>
          <p:cNvSpPr/>
          <p:nvPr/>
        </p:nvSpPr>
        <p:spPr>
          <a:xfrm>
            <a:off x="1537930" y="4606808"/>
            <a:ext cx="6812280" cy="63507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They send the invitation to the apprentice with their Training Manual</a:t>
            </a:r>
            <a:endParaRPr lang="en-US" sz="1550" dirty="0"/>
          </a:p>
        </p:txBody>
      </p:sp>
      <p:pic>
        <p:nvPicPr>
          <p:cNvPr id="24" name="Image 0" descr="preencoded.png">
            <a:extLst>
              <a:ext uri="{FF2B5EF4-FFF2-40B4-BE49-F238E27FC236}">
                <a16:creationId xmlns:a16="http://schemas.microsoft.com/office/drawing/2014/main" id="{ADB0E345-B680-C2A0-769D-539852083900}"/>
              </a:ext>
            </a:extLst>
          </p:cNvPr>
          <p:cNvPicPr>
            <a:picLocks noChangeAspect="1"/>
          </p:cNvPicPr>
          <p:nvPr/>
        </p:nvPicPr>
        <p:blipFill>
          <a:blip r:embed="rId6"/>
          <a:stretch>
            <a:fillRect/>
          </a:stretch>
        </p:blipFill>
        <p:spPr>
          <a:xfrm>
            <a:off x="9144000" y="0"/>
            <a:ext cx="5486400" cy="8229600"/>
          </a:xfrm>
          <a:prstGeom prst="rect">
            <a:avLst/>
          </a:prstGeom>
        </p:spPr>
      </p:pic>
    </p:spTree>
    <p:extLst>
      <p:ext uri="{BB962C8B-B14F-4D97-AF65-F5344CB8AC3E}">
        <p14:creationId xmlns:p14="http://schemas.microsoft.com/office/powerpoint/2010/main" val="4048938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95576"/>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3B4540"/>
                </a:solidFill>
                <a:latin typeface="Montserrat Extra Bold" pitchFamily="34" charset="0"/>
                <a:ea typeface="Montserrat Extra Bold" pitchFamily="34" charset="-122"/>
                <a:cs typeface="Montserrat Extra Bold" pitchFamily="34" charset="-120"/>
              </a:rPr>
              <a:t>Phase 1 In House</a:t>
            </a:r>
            <a:endParaRPr lang="en-US" sz="3900" dirty="0"/>
          </a:p>
        </p:txBody>
      </p:sp>
      <p:sp>
        <p:nvSpPr>
          <p:cNvPr id="4" name="Shape 1"/>
          <p:cNvSpPr/>
          <p:nvPr/>
        </p:nvSpPr>
        <p:spPr>
          <a:xfrm>
            <a:off x="6503432" y="1713309"/>
            <a:ext cx="22860" cy="5720596"/>
          </a:xfrm>
          <a:prstGeom prst="roundRect">
            <a:avLst>
              <a:gd name="adj" fmla="val 781396"/>
            </a:avLst>
          </a:prstGeom>
          <a:solidFill>
            <a:srgbClr val="CED9CE"/>
          </a:solidFill>
          <a:ln/>
        </p:spPr>
        <p:txBody>
          <a:bodyPr/>
          <a:lstStyle/>
          <a:p>
            <a:endParaRPr lang="en-IE"/>
          </a:p>
        </p:txBody>
      </p:sp>
      <p:sp>
        <p:nvSpPr>
          <p:cNvPr id="5" name="Shape 2"/>
          <p:cNvSpPr/>
          <p:nvPr/>
        </p:nvSpPr>
        <p:spPr>
          <a:xfrm>
            <a:off x="6703814" y="1925122"/>
            <a:ext cx="595313" cy="22860"/>
          </a:xfrm>
          <a:prstGeom prst="roundRect">
            <a:avLst>
              <a:gd name="adj" fmla="val 781396"/>
            </a:avLst>
          </a:prstGeom>
          <a:solidFill>
            <a:srgbClr val="CED9CE"/>
          </a:solidFill>
          <a:ln/>
        </p:spPr>
        <p:txBody>
          <a:bodyPr/>
          <a:lstStyle/>
          <a:p>
            <a:endParaRPr lang="en-IE"/>
          </a:p>
        </p:txBody>
      </p:sp>
      <p:sp>
        <p:nvSpPr>
          <p:cNvPr id="6" name="Shape 3"/>
          <p:cNvSpPr/>
          <p:nvPr/>
        </p:nvSpPr>
        <p:spPr>
          <a:xfrm>
            <a:off x="6280190" y="1713309"/>
            <a:ext cx="446484" cy="446484"/>
          </a:xfrm>
          <a:prstGeom prst="roundRect">
            <a:avLst>
              <a:gd name="adj" fmla="val 40008"/>
            </a:avLst>
          </a:prstGeom>
          <a:solidFill>
            <a:srgbClr val="E8F3E8"/>
          </a:solidFill>
          <a:ln/>
        </p:spPr>
        <p:txBody>
          <a:bodyPr/>
          <a:lstStyle/>
          <a:p>
            <a:endParaRPr lang="en-IE"/>
          </a:p>
        </p:txBody>
      </p:sp>
      <p:pic>
        <p:nvPicPr>
          <p:cNvPr id="7" name="Image 1" descr="preencoded.png"/>
          <p:cNvPicPr>
            <a:picLocks noChangeAspect="1"/>
          </p:cNvPicPr>
          <p:nvPr/>
        </p:nvPicPr>
        <p:blipFill>
          <a:blip r:embed="rId4"/>
          <a:stretch>
            <a:fillRect/>
          </a:stretch>
        </p:blipFill>
        <p:spPr>
          <a:xfrm>
            <a:off x="6354604" y="1750516"/>
            <a:ext cx="297656" cy="372070"/>
          </a:xfrm>
          <a:prstGeom prst="rect">
            <a:avLst/>
          </a:prstGeom>
        </p:spPr>
      </p:pic>
      <p:sp>
        <p:nvSpPr>
          <p:cNvPr id="8" name="Text 4"/>
          <p:cNvSpPr/>
          <p:nvPr/>
        </p:nvSpPr>
        <p:spPr>
          <a:xfrm>
            <a:off x="7495818" y="1781532"/>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Duration</a:t>
            </a:r>
            <a:endParaRPr lang="en-US" sz="1950" dirty="0"/>
          </a:p>
        </p:txBody>
      </p:sp>
      <p:sp>
        <p:nvSpPr>
          <p:cNvPr id="9" name="Text 5"/>
          <p:cNvSpPr/>
          <p:nvPr/>
        </p:nvSpPr>
        <p:spPr>
          <a:xfrm>
            <a:off x="7495818" y="2210753"/>
            <a:ext cx="6340793" cy="63507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Used to take 6-9 mths to be called for Phase 2 college now up to 18 mths due to backlog from covid</a:t>
            </a:r>
            <a:endParaRPr lang="en-US" sz="1550" dirty="0"/>
          </a:p>
        </p:txBody>
      </p:sp>
      <p:sp>
        <p:nvSpPr>
          <p:cNvPr id="10" name="Shape 6"/>
          <p:cNvSpPr/>
          <p:nvPr/>
        </p:nvSpPr>
        <p:spPr>
          <a:xfrm>
            <a:off x="6703814" y="3454479"/>
            <a:ext cx="595313" cy="22860"/>
          </a:xfrm>
          <a:prstGeom prst="roundRect">
            <a:avLst>
              <a:gd name="adj" fmla="val 781396"/>
            </a:avLst>
          </a:prstGeom>
          <a:solidFill>
            <a:srgbClr val="CED9CE"/>
          </a:solidFill>
          <a:ln/>
        </p:spPr>
        <p:txBody>
          <a:bodyPr/>
          <a:lstStyle/>
          <a:p>
            <a:endParaRPr lang="en-IE"/>
          </a:p>
        </p:txBody>
      </p:sp>
      <p:sp>
        <p:nvSpPr>
          <p:cNvPr id="11" name="Shape 7"/>
          <p:cNvSpPr/>
          <p:nvPr/>
        </p:nvSpPr>
        <p:spPr>
          <a:xfrm>
            <a:off x="6280190" y="3242667"/>
            <a:ext cx="446484" cy="446484"/>
          </a:xfrm>
          <a:prstGeom prst="roundRect">
            <a:avLst>
              <a:gd name="adj" fmla="val 40008"/>
            </a:avLst>
          </a:prstGeom>
          <a:solidFill>
            <a:srgbClr val="E8F3E8"/>
          </a:solidFill>
          <a:ln/>
        </p:spPr>
        <p:txBody>
          <a:bodyPr/>
          <a:lstStyle/>
          <a:p>
            <a:endParaRPr lang="en-IE"/>
          </a:p>
        </p:txBody>
      </p:sp>
      <p:pic>
        <p:nvPicPr>
          <p:cNvPr id="12" name="Image 2" descr="preencoded.png"/>
          <p:cNvPicPr>
            <a:picLocks noChangeAspect="1"/>
          </p:cNvPicPr>
          <p:nvPr/>
        </p:nvPicPr>
        <p:blipFill>
          <a:blip r:embed="rId5"/>
          <a:stretch>
            <a:fillRect/>
          </a:stretch>
        </p:blipFill>
        <p:spPr>
          <a:xfrm>
            <a:off x="6354604" y="3279874"/>
            <a:ext cx="297656" cy="372070"/>
          </a:xfrm>
          <a:prstGeom prst="rect">
            <a:avLst/>
          </a:prstGeom>
        </p:spPr>
      </p:pic>
      <p:sp>
        <p:nvSpPr>
          <p:cNvPr id="13" name="Text 8"/>
          <p:cNvSpPr/>
          <p:nvPr/>
        </p:nvSpPr>
        <p:spPr>
          <a:xfrm>
            <a:off x="7495818" y="331089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Completion</a:t>
            </a:r>
            <a:endParaRPr lang="en-US" sz="1950" dirty="0"/>
          </a:p>
        </p:txBody>
      </p:sp>
      <p:sp>
        <p:nvSpPr>
          <p:cNvPr id="14" name="Text 9"/>
          <p:cNvSpPr/>
          <p:nvPr/>
        </p:nvSpPr>
        <p:spPr>
          <a:xfrm>
            <a:off x="7495818" y="3740110"/>
            <a:ext cx="6340793" cy="63507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When phase 1 completed apprentice, and their manager send signed paperwork by email to HR</a:t>
            </a:r>
            <a:endParaRPr lang="en-US" sz="1550" dirty="0"/>
          </a:p>
        </p:txBody>
      </p:sp>
      <p:sp>
        <p:nvSpPr>
          <p:cNvPr id="15" name="Shape 10"/>
          <p:cNvSpPr/>
          <p:nvPr/>
        </p:nvSpPr>
        <p:spPr>
          <a:xfrm>
            <a:off x="6703814" y="4983837"/>
            <a:ext cx="595313" cy="22860"/>
          </a:xfrm>
          <a:prstGeom prst="roundRect">
            <a:avLst>
              <a:gd name="adj" fmla="val 781396"/>
            </a:avLst>
          </a:prstGeom>
          <a:solidFill>
            <a:srgbClr val="CED9CE"/>
          </a:solidFill>
          <a:ln/>
        </p:spPr>
        <p:txBody>
          <a:bodyPr/>
          <a:lstStyle/>
          <a:p>
            <a:endParaRPr lang="en-IE"/>
          </a:p>
        </p:txBody>
      </p:sp>
      <p:sp>
        <p:nvSpPr>
          <p:cNvPr id="16" name="Shape 11"/>
          <p:cNvSpPr/>
          <p:nvPr/>
        </p:nvSpPr>
        <p:spPr>
          <a:xfrm>
            <a:off x="6280190" y="4772025"/>
            <a:ext cx="446484" cy="446484"/>
          </a:xfrm>
          <a:prstGeom prst="roundRect">
            <a:avLst>
              <a:gd name="adj" fmla="val 40008"/>
            </a:avLst>
          </a:prstGeom>
          <a:solidFill>
            <a:srgbClr val="E8F3E8"/>
          </a:solidFill>
          <a:ln/>
        </p:spPr>
        <p:txBody>
          <a:bodyPr/>
          <a:lstStyle/>
          <a:p>
            <a:endParaRPr lang="en-IE"/>
          </a:p>
        </p:txBody>
      </p:sp>
      <p:pic>
        <p:nvPicPr>
          <p:cNvPr id="17" name="Image 3" descr="preencoded.png"/>
          <p:cNvPicPr>
            <a:picLocks noChangeAspect="1"/>
          </p:cNvPicPr>
          <p:nvPr/>
        </p:nvPicPr>
        <p:blipFill>
          <a:blip r:embed="rId6"/>
          <a:stretch>
            <a:fillRect/>
          </a:stretch>
        </p:blipFill>
        <p:spPr>
          <a:xfrm>
            <a:off x="6354604" y="4809232"/>
            <a:ext cx="297656" cy="372070"/>
          </a:xfrm>
          <a:prstGeom prst="rect">
            <a:avLst/>
          </a:prstGeom>
        </p:spPr>
      </p:pic>
      <p:sp>
        <p:nvSpPr>
          <p:cNvPr id="18" name="Text 12"/>
          <p:cNvSpPr/>
          <p:nvPr/>
        </p:nvSpPr>
        <p:spPr>
          <a:xfrm>
            <a:off x="7495818" y="484024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Documentation</a:t>
            </a:r>
            <a:endParaRPr lang="en-US" sz="1950" dirty="0"/>
          </a:p>
        </p:txBody>
      </p:sp>
      <p:sp>
        <p:nvSpPr>
          <p:cNvPr id="19" name="Text 13"/>
          <p:cNvSpPr/>
          <p:nvPr/>
        </p:nvSpPr>
        <p:spPr>
          <a:xfrm>
            <a:off x="7495818" y="5269468"/>
            <a:ext cx="6340793" cy="63507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HR save this in apprentices file and forward this paperwork to ETB Contact, then SOLAS AOL updated.  HR need to update tracker.</a:t>
            </a:r>
            <a:endParaRPr lang="en-US" sz="1550" dirty="0"/>
          </a:p>
        </p:txBody>
      </p:sp>
      <p:sp>
        <p:nvSpPr>
          <p:cNvPr id="20" name="Shape 14"/>
          <p:cNvSpPr/>
          <p:nvPr/>
        </p:nvSpPr>
        <p:spPr>
          <a:xfrm>
            <a:off x="6703814" y="6513195"/>
            <a:ext cx="595313" cy="22860"/>
          </a:xfrm>
          <a:prstGeom prst="roundRect">
            <a:avLst>
              <a:gd name="adj" fmla="val 781396"/>
            </a:avLst>
          </a:prstGeom>
          <a:solidFill>
            <a:srgbClr val="CED9CE"/>
          </a:solidFill>
          <a:ln/>
        </p:spPr>
        <p:txBody>
          <a:bodyPr/>
          <a:lstStyle/>
          <a:p>
            <a:endParaRPr lang="en-IE"/>
          </a:p>
        </p:txBody>
      </p:sp>
      <p:sp>
        <p:nvSpPr>
          <p:cNvPr id="21" name="Shape 15"/>
          <p:cNvSpPr/>
          <p:nvPr/>
        </p:nvSpPr>
        <p:spPr>
          <a:xfrm>
            <a:off x="6280190" y="6301383"/>
            <a:ext cx="446484" cy="446484"/>
          </a:xfrm>
          <a:prstGeom prst="roundRect">
            <a:avLst>
              <a:gd name="adj" fmla="val 40008"/>
            </a:avLst>
          </a:prstGeom>
          <a:solidFill>
            <a:srgbClr val="E8F3E8"/>
          </a:solidFill>
          <a:ln/>
        </p:spPr>
        <p:txBody>
          <a:bodyPr/>
          <a:lstStyle/>
          <a:p>
            <a:endParaRPr lang="en-IE"/>
          </a:p>
        </p:txBody>
      </p:sp>
      <p:pic>
        <p:nvPicPr>
          <p:cNvPr id="22" name="Image 4" descr="preencoded.png"/>
          <p:cNvPicPr>
            <a:picLocks noChangeAspect="1"/>
          </p:cNvPicPr>
          <p:nvPr/>
        </p:nvPicPr>
        <p:blipFill>
          <a:blip r:embed="rId7"/>
          <a:stretch>
            <a:fillRect/>
          </a:stretch>
        </p:blipFill>
        <p:spPr>
          <a:xfrm>
            <a:off x="6354604" y="6338590"/>
            <a:ext cx="297656" cy="372070"/>
          </a:xfrm>
          <a:prstGeom prst="rect">
            <a:avLst/>
          </a:prstGeom>
        </p:spPr>
      </p:pic>
      <p:sp>
        <p:nvSpPr>
          <p:cNvPr id="23" name="Text 16"/>
          <p:cNvSpPr/>
          <p:nvPr/>
        </p:nvSpPr>
        <p:spPr>
          <a:xfrm>
            <a:off x="7495818" y="6369606"/>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Important Note</a:t>
            </a:r>
            <a:endParaRPr lang="en-US" sz="1950" dirty="0"/>
          </a:p>
        </p:txBody>
      </p:sp>
      <p:sp>
        <p:nvSpPr>
          <p:cNvPr id="24" name="Text 17"/>
          <p:cNvSpPr/>
          <p:nvPr/>
        </p:nvSpPr>
        <p:spPr>
          <a:xfrm>
            <a:off x="7495818" y="6798826"/>
            <a:ext cx="6340793" cy="63507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Paperwork must be sent to ETB Contact by email before they attend the next college Phase</a:t>
            </a:r>
            <a:endParaRPr lang="en-US" sz="1550" dirty="0"/>
          </a:p>
        </p:txBody>
      </p:sp>
      <p:pic>
        <p:nvPicPr>
          <p:cNvPr id="26" name="Picture 25" descr="A logo with green letters&#10;&#10;AI-generated content may be incorrect.">
            <a:extLst>
              <a:ext uri="{FF2B5EF4-FFF2-40B4-BE49-F238E27FC236}">
                <a16:creationId xmlns:a16="http://schemas.microsoft.com/office/drawing/2014/main" id="{7DB003DC-610F-BABA-7DDF-5BBDA6F93320}"/>
              </a:ext>
            </a:extLst>
          </p:cNvPr>
          <p:cNvPicPr>
            <a:picLocks noChangeAspect="1"/>
          </p:cNvPicPr>
          <p:nvPr/>
        </p:nvPicPr>
        <p:blipFill>
          <a:blip r:embed="rId8"/>
          <a:stretch>
            <a:fillRect/>
          </a:stretch>
        </p:blipFill>
        <p:spPr>
          <a:xfrm>
            <a:off x="11623892" y="133707"/>
            <a:ext cx="2781300" cy="1647825"/>
          </a:xfrm>
          <a:prstGeom prst="rect">
            <a:avLst/>
          </a:prstGeom>
          <a:effectLst>
            <a:softEdge rad="2540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89002" y="404932"/>
            <a:ext cx="3681413" cy="460177"/>
          </a:xfrm>
          <a:prstGeom prst="rect">
            <a:avLst/>
          </a:prstGeom>
          <a:noFill/>
          <a:ln/>
        </p:spPr>
        <p:txBody>
          <a:bodyPr wrap="none" lIns="0" tIns="0" rIns="0" bIns="0" rtlCol="0" anchor="t"/>
          <a:lstStyle/>
          <a:p>
            <a:pPr marL="0" indent="0" algn="l">
              <a:lnSpc>
                <a:spcPts val="3600"/>
              </a:lnSpc>
              <a:buNone/>
            </a:pPr>
            <a:r>
              <a:rPr lang="en-US" sz="2850" b="1" dirty="0">
                <a:solidFill>
                  <a:srgbClr val="3B4540"/>
                </a:solidFill>
                <a:latin typeface="Montserrat Extra Bold" pitchFamily="34" charset="0"/>
                <a:ea typeface="Montserrat Extra Bold" pitchFamily="34" charset="-122"/>
                <a:cs typeface="Montserrat Extra Bold" pitchFamily="34" charset="-120"/>
              </a:rPr>
              <a:t>Phase 2 College</a:t>
            </a:r>
            <a:endParaRPr lang="en-US" sz="2850" dirty="0"/>
          </a:p>
        </p:txBody>
      </p:sp>
      <p:pic>
        <p:nvPicPr>
          <p:cNvPr id="3" name="Image 0" descr="preencoded.png"/>
          <p:cNvPicPr>
            <a:picLocks noChangeAspect="1"/>
          </p:cNvPicPr>
          <p:nvPr/>
        </p:nvPicPr>
        <p:blipFill>
          <a:blip r:embed="rId3"/>
          <a:stretch>
            <a:fillRect/>
          </a:stretch>
        </p:blipFill>
        <p:spPr>
          <a:xfrm>
            <a:off x="589002" y="1159550"/>
            <a:ext cx="736283" cy="1422440"/>
          </a:xfrm>
          <a:prstGeom prst="rect">
            <a:avLst/>
          </a:prstGeom>
          <a:solidFill>
            <a:srgbClr val="009999"/>
          </a:solidFill>
        </p:spPr>
      </p:pic>
      <p:sp>
        <p:nvSpPr>
          <p:cNvPr id="4" name="Text 1"/>
          <p:cNvSpPr/>
          <p:nvPr/>
        </p:nvSpPr>
        <p:spPr>
          <a:xfrm>
            <a:off x="1472446" y="1306711"/>
            <a:ext cx="1840706" cy="230029"/>
          </a:xfrm>
          <a:prstGeom prst="rect">
            <a:avLst/>
          </a:prstGeom>
          <a:noFill/>
          <a:ln/>
        </p:spPr>
        <p:txBody>
          <a:bodyPr wrap="none" lIns="0" tIns="0" rIns="0" bIns="0" rtlCol="0" anchor="t"/>
          <a:lstStyle/>
          <a:p>
            <a:pPr marL="0" indent="0" algn="l">
              <a:lnSpc>
                <a:spcPts val="1800"/>
              </a:lnSpc>
              <a:buNone/>
            </a:pPr>
            <a:r>
              <a:rPr lang="en-US" sz="1400" b="1" dirty="0">
                <a:solidFill>
                  <a:srgbClr val="405449"/>
                </a:solidFill>
                <a:latin typeface="Montserrat Extra Bold" pitchFamily="34" charset="0"/>
                <a:ea typeface="Montserrat Extra Bold" pitchFamily="34" charset="-122"/>
                <a:cs typeface="Montserrat Extra Bold" pitchFamily="34" charset="-120"/>
              </a:rPr>
              <a:t>College Invitation</a:t>
            </a:r>
            <a:endParaRPr lang="en-US" sz="1400" dirty="0"/>
          </a:p>
        </p:txBody>
      </p:sp>
      <p:sp>
        <p:nvSpPr>
          <p:cNvPr id="5" name="Text 2"/>
          <p:cNvSpPr/>
          <p:nvPr/>
        </p:nvSpPr>
        <p:spPr>
          <a:xfrm>
            <a:off x="1472446" y="1625084"/>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Any ETB nationally may invite the apprentice to college phase 2.  There are no college fees and Phase 2 calls are year round.</a:t>
            </a:r>
            <a:endParaRPr lang="en-US" sz="1150" dirty="0"/>
          </a:p>
        </p:txBody>
      </p:sp>
      <p:sp>
        <p:nvSpPr>
          <p:cNvPr id="6" name="Text 3"/>
          <p:cNvSpPr/>
          <p:nvPr/>
        </p:nvSpPr>
        <p:spPr>
          <a:xfrm>
            <a:off x="1472446" y="1912144"/>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College call letter is received by post, we have one week from the date on the letter to accept the apprentice's place</a:t>
            </a:r>
            <a:endParaRPr lang="en-US" sz="1150" dirty="0"/>
          </a:p>
        </p:txBody>
      </p:sp>
      <p:sp>
        <p:nvSpPr>
          <p:cNvPr id="7" name="Text 4"/>
          <p:cNvSpPr/>
          <p:nvPr/>
        </p:nvSpPr>
        <p:spPr>
          <a:xfrm>
            <a:off x="1472446" y="219920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HR scan college call letter, rename file and save into apprentice's file</a:t>
            </a:r>
            <a:endParaRPr lang="en-US" sz="1150" dirty="0"/>
          </a:p>
        </p:txBody>
      </p:sp>
      <p:pic>
        <p:nvPicPr>
          <p:cNvPr id="8" name="Image 1" descr="preencoded.png"/>
          <p:cNvPicPr>
            <a:picLocks noChangeAspect="1"/>
          </p:cNvPicPr>
          <p:nvPr/>
        </p:nvPicPr>
        <p:blipFill>
          <a:blip r:embed="rId4"/>
          <a:stretch>
            <a:fillRect/>
          </a:stretch>
        </p:blipFill>
        <p:spPr>
          <a:xfrm>
            <a:off x="589002" y="2581989"/>
            <a:ext cx="736283" cy="1422440"/>
          </a:xfrm>
          <a:prstGeom prst="rect">
            <a:avLst/>
          </a:prstGeom>
          <a:solidFill>
            <a:srgbClr val="009999"/>
          </a:solidFill>
        </p:spPr>
      </p:pic>
      <p:sp>
        <p:nvSpPr>
          <p:cNvPr id="9" name="Text 5"/>
          <p:cNvSpPr/>
          <p:nvPr/>
        </p:nvSpPr>
        <p:spPr>
          <a:xfrm>
            <a:off x="1472446" y="2729151"/>
            <a:ext cx="1840706" cy="230029"/>
          </a:xfrm>
          <a:prstGeom prst="rect">
            <a:avLst/>
          </a:prstGeom>
          <a:noFill/>
          <a:ln/>
        </p:spPr>
        <p:txBody>
          <a:bodyPr wrap="none" lIns="0" tIns="0" rIns="0" bIns="0" rtlCol="0" anchor="t"/>
          <a:lstStyle/>
          <a:p>
            <a:pPr marL="0" indent="0" algn="l">
              <a:lnSpc>
                <a:spcPts val="1800"/>
              </a:lnSpc>
              <a:buNone/>
            </a:pPr>
            <a:r>
              <a:rPr lang="en-US" sz="1400" b="1" dirty="0">
                <a:solidFill>
                  <a:srgbClr val="405449"/>
                </a:solidFill>
                <a:latin typeface="Montserrat Extra Bold" pitchFamily="34" charset="0"/>
                <a:ea typeface="Montserrat Extra Bold" pitchFamily="34" charset="-122"/>
                <a:cs typeface="Montserrat Extra Bold" pitchFamily="34" charset="-120"/>
              </a:rPr>
              <a:t>Approval Process</a:t>
            </a:r>
            <a:endParaRPr lang="en-US" sz="1400" dirty="0"/>
          </a:p>
        </p:txBody>
      </p:sp>
      <p:sp>
        <p:nvSpPr>
          <p:cNvPr id="10" name="Text 6"/>
          <p:cNvSpPr/>
          <p:nvPr/>
        </p:nvSpPr>
        <p:spPr>
          <a:xfrm>
            <a:off x="1472446" y="3047524"/>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HR forward college call to apprentice's manager to seek approval for them to be released for college</a:t>
            </a:r>
            <a:endParaRPr lang="en-US" sz="1150" dirty="0"/>
          </a:p>
        </p:txBody>
      </p:sp>
      <p:sp>
        <p:nvSpPr>
          <p:cNvPr id="11" name="Text 7"/>
          <p:cNvSpPr/>
          <p:nvPr/>
        </p:nvSpPr>
        <p:spPr>
          <a:xfrm>
            <a:off x="1472446" y="333458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Manager speaks to apprentice and approves college call by emailing HR</a:t>
            </a:r>
            <a:endParaRPr lang="en-US" sz="1150" dirty="0"/>
          </a:p>
        </p:txBody>
      </p:sp>
      <p:sp>
        <p:nvSpPr>
          <p:cNvPr id="12" name="Text 8"/>
          <p:cNvSpPr/>
          <p:nvPr/>
        </p:nvSpPr>
        <p:spPr>
          <a:xfrm>
            <a:off x="1472446" y="362164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HR inform college that the apprentice will take the place</a:t>
            </a:r>
            <a:endParaRPr lang="en-US" sz="1150" dirty="0"/>
          </a:p>
        </p:txBody>
      </p:sp>
      <p:pic>
        <p:nvPicPr>
          <p:cNvPr id="13" name="Image 2" descr="preencoded.png"/>
          <p:cNvPicPr>
            <a:picLocks noChangeAspect="1"/>
          </p:cNvPicPr>
          <p:nvPr/>
        </p:nvPicPr>
        <p:blipFill>
          <a:blip r:embed="rId5"/>
          <a:stretch>
            <a:fillRect/>
          </a:stretch>
        </p:blipFill>
        <p:spPr>
          <a:xfrm>
            <a:off x="589002" y="4004429"/>
            <a:ext cx="736283" cy="1422440"/>
          </a:xfrm>
          <a:prstGeom prst="rect">
            <a:avLst/>
          </a:prstGeom>
          <a:solidFill>
            <a:srgbClr val="009999"/>
          </a:solidFill>
        </p:spPr>
      </p:pic>
      <p:sp>
        <p:nvSpPr>
          <p:cNvPr id="14" name="Text 9"/>
          <p:cNvSpPr/>
          <p:nvPr/>
        </p:nvSpPr>
        <p:spPr>
          <a:xfrm>
            <a:off x="1472446" y="4151590"/>
            <a:ext cx="1840706" cy="230029"/>
          </a:xfrm>
          <a:prstGeom prst="rect">
            <a:avLst/>
          </a:prstGeom>
          <a:noFill/>
          <a:ln/>
        </p:spPr>
        <p:txBody>
          <a:bodyPr wrap="none" lIns="0" tIns="0" rIns="0" bIns="0" rtlCol="0" anchor="t"/>
          <a:lstStyle/>
          <a:p>
            <a:pPr marL="0" indent="0" algn="l">
              <a:lnSpc>
                <a:spcPts val="1800"/>
              </a:lnSpc>
              <a:buNone/>
            </a:pPr>
            <a:r>
              <a:rPr lang="en-US" sz="1400" b="1" dirty="0">
                <a:solidFill>
                  <a:srgbClr val="405449"/>
                </a:solidFill>
                <a:latin typeface="Montserrat Extra Bold" pitchFamily="34" charset="0"/>
                <a:ea typeface="Montserrat Extra Bold" pitchFamily="34" charset="-122"/>
                <a:cs typeface="Montserrat Extra Bold" pitchFamily="34" charset="-120"/>
              </a:rPr>
              <a:t>Administration</a:t>
            </a:r>
            <a:endParaRPr lang="en-US" sz="1400" dirty="0"/>
          </a:p>
        </p:txBody>
      </p:sp>
      <p:sp>
        <p:nvSpPr>
          <p:cNvPr id="15" name="Text 10"/>
          <p:cNvSpPr/>
          <p:nvPr/>
        </p:nvSpPr>
        <p:spPr>
          <a:xfrm>
            <a:off x="1472446" y="446996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HR put dates and name of college into tracking sheet</a:t>
            </a:r>
            <a:endParaRPr lang="en-US" sz="1150" dirty="0"/>
          </a:p>
        </p:txBody>
      </p:sp>
      <p:sp>
        <p:nvSpPr>
          <p:cNvPr id="16" name="Text 11"/>
          <p:cNvSpPr/>
          <p:nvPr/>
        </p:nvSpPr>
        <p:spPr>
          <a:xfrm>
            <a:off x="1472446" y="475702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HR notify payroll of apprentice name and college dates of attendance</a:t>
            </a:r>
            <a:endParaRPr lang="en-US" sz="1150" dirty="0"/>
          </a:p>
        </p:txBody>
      </p:sp>
      <p:sp>
        <p:nvSpPr>
          <p:cNvPr id="17" name="Text 12"/>
          <p:cNvSpPr/>
          <p:nvPr/>
        </p:nvSpPr>
        <p:spPr>
          <a:xfrm>
            <a:off x="1472446" y="504408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Apprentice will not be paid by company during college (as the ETB pay the apprentices during those dates)</a:t>
            </a:r>
            <a:endParaRPr lang="en-US" sz="1150" dirty="0"/>
          </a:p>
        </p:txBody>
      </p:sp>
      <p:pic>
        <p:nvPicPr>
          <p:cNvPr id="18" name="Image 3" descr="preencoded.png"/>
          <p:cNvPicPr>
            <a:picLocks noChangeAspect="1"/>
          </p:cNvPicPr>
          <p:nvPr/>
        </p:nvPicPr>
        <p:blipFill>
          <a:blip r:embed="rId6"/>
          <a:stretch>
            <a:fillRect/>
          </a:stretch>
        </p:blipFill>
        <p:spPr>
          <a:xfrm>
            <a:off x="589002" y="5426869"/>
            <a:ext cx="736283" cy="1996559"/>
          </a:xfrm>
          <a:prstGeom prst="rect">
            <a:avLst/>
          </a:prstGeom>
          <a:solidFill>
            <a:srgbClr val="009999"/>
          </a:solidFill>
        </p:spPr>
      </p:pic>
      <p:sp>
        <p:nvSpPr>
          <p:cNvPr id="19" name="Text 13"/>
          <p:cNvSpPr/>
          <p:nvPr/>
        </p:nvSpPr>
        <p:spPr>
          <a:xfrm>
            <a:off x="1472446" y="5574030"/>
            <a:ext cx="1840706" cy="230029"/>
          </a:xfrm>
          <a:prstGeom prst="rect">
            <a:avLst/>
          </a:prstGeom>
          <a:noFill/>
          <a:ln/>
        </p:spPr>
        <p:txBody>
          <a:bodyPr wrap="none" lIns="0" tIns="0" rIns="0" bIns="0" rtlCol="0" anchor="t"/>
          <a:lstStyle/>
          <a:p>
            <a:pPr marL="0" indent="0" algn="l">
              <a:lnSpc>
                <a:spcPts val="1800"/>
              </a:lnSpc>
              <a:buNone/>
            </a:pPr>
            <a:r>
              <a:rPr lang="en-US" sz="1400" b="1" dirty="0">
                <a:solidFill>
                  <a:srgbClr val="405449"/>
                </a:solidFill>
                <a:latin typeface="Montserrat Extra Bold" pitchFamily="34" charset="0"/>
                <a:ea typeface="Montserrat Extra Bold" pitchFamily="34" charset="-122"/>
                <a:cs typeface="Montserrat Extra Bold" pitchFamily="34" charset="-120"/>
              </a:rPr>
              <a:t>Progress Tracking</a:t>
            </a:r>
            <a:endParaRPr lang="en-US" sz="1400" dirty="0"/>
          </a:p>
        </p:txBody>
      </p:sp>
      <p:sp>
        <p:nvSpPr>
          <p:cNvPr id="20" name="Text 14"/>
          <p:cNvSpPr/>
          <p:nvPr/>
        </p:nvSpPr>
        <p:spPr>
          <a:xfrm>
            <a:off x="1472446" y="589240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During Phase 2 college will send out progress reports by post</a:t>
            </a:r>
            <a:endParaRPr lang="en-US" sz="1150" dirty="0"/>
          </a:p>
        </p:txBody>
      </p:sp>
      <p:sp>
        <p:nvSpPr>
          <p:cNvPr id="21" name="Text 15"/>
          <p:cNvSpPr/>
          <p:nvPr/>
        </p:nvSpPr>
        <p:spPr>
          <a:xfrm>
            <a:off x="1472446" y="6179463"/>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Phase 2 results will be posted out</a:t>
            </a:r>
            <a:endParaRPr lang="en-US" sz="1150" dirty="0"/>
          </a:p>
        </p:txBody>
      </p:sp>
      <p:sp>
        <p:nvSpPr>
          <p:cNvPr id="22" name="Text 16"/>
          <p:cNvSpPr/>
          <p:nvPr/>
        </p:nvSpPr>
        <p:spPr>
          <a:xfrm>
            <a:off x="1472446" y="6466522"/>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If resits needed, dates will be provided and must be emailed to apprentice and their manager</a:t>
            </a:r>
            <a:endParaRPr lang="en-US" sz="1150" dirty="0"/>
          </a:p>
        </p:txBody>
      </p:sp>
      <p:sp>
        <p:nvSpPr>
          <p:cNvPr id="23" name="Text 17"/>
          <p:cNvSpPr/>
          <p:nvPr/>
        </p:nvSpPr>
        <p:spPr>
          <a:xfrm>
            <a:off x="1472446" y="6753582"/>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Each stage must be noted as a comment in the phase 2 box on the tracker sheet</a:t>
            </a:r>
            <a:endParaRPr lang="en-US" sz="1150" dirty="0"/>
          </a:p>
        </p:txBody>
      </p:sp>
      <p:sp>
        <p:nvSpPr>
          <p:cNvPr id="24" name="Text 18"/>
          <p:cNvSpPr/>
          <p:nvPr/>
        </p:nvSpPr>
        <p:spPr>
          <a:xfrm>
            <a:off x="1472446" y="7040642"/>
            <a:ext cx="12568952" cy="235625"/>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405449"/>
                </a:solidFill>
                <a:latin typeface="Montserrat" pitchFamily="34" charset="0"/>
                <a:ea typeface="Montserrat" pitchFamily="34" charset="-122"/>
                <a:cs typeface="Montserrat" pitchFamily="34" charset="-120"/>
              </a:rPr>
              <a:t>Once all phase 2 is passed and completed this box on the apprentice tracker goes green</a:t>
            </a:r>
            <a:endParaRPr lang="en-US" sz="1150" dirty="0"/>
          </a:p>
        </p:txBody>
      </p:sp>
      <p:pic>
        <p:nvPicPr>
          <p:cNvPr id="27" name="Picture 26" descr="A logo with green letters&#10;&#10;AI-generated content may be incorrect.">
            <a:extLst>
              <a:ext uri="{FF2B5EF4-FFF2-40B4-BE49-F238E27FC236}">
                <a16:creationId xmlns:a16="http://schemas.microsoft.com/office/drawing/2014/main" id="{B708D2D9-6C81-EC15-A505-980E9BD7FAB4}"/>
              </a:ext>
            </a:extLst>
          </p:cNvPr>
          <p:cNvPicPr>
            <a:picLocks noChangeAspect="1"/>
          </p:cNvPicPr>
          <p:nvPr/>
        </p:nvPicPr>
        <p:blipFill>
          <a:blip r:embed="rId7"/>
          <a:stretch>
            <a:fillRect/>
          </a:stretch>
        </p:blipFill>
        <p:spPr>
          <a:xfrm>
            <a:off x="12130268" y="6701847"/>
            <a:ext cx="2200878" cy="130394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793790" y="1053465"/>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3B4540"/>
                </a:solidFill>
                <a:latin typeface="Montserrat Extra Bold" pitchFamily="34" charset="0"/>
                <a:ea typeface="Montserrat Extra Bold" pitchFamily="34" charset="-122"/>
                <a:cs typeface="Montserrat Extra Bold" pitchFamily="34" charset="-120"/>
              </a:rPr>
              <a:t>Phase 3 In House</a:t>
            </a:r>
            <a:endParaRPr lang="en-US" sz="3900" dirty="0"/>
          </a:p>
        </p:txBody>
      </p:sp>
      <p:sp>
        <p:nvSpPr>
          <p:cNvPr id="3" name="Text 1"/>
          <p:cNvSpPr/>
          <p:nvPr/>
        </p:nvSpPr>
        <p:spPr>
          <a:xfrm>
            <a:off x="2254091" y="2525673"/>
            <a:ext cx="2480905" cy="310158"/>
          </a:xfrm>
          <a:prstGeom prst="rect">
            <a:avLst/>
          </a:prstGeom>
          <a:noFill/>
          <a:ln/>
        </p:spPr>
        <p:txBody>
          <a:bodyPr wrap="none" lIns="0" tIns="0" rIns="0" bIns="0" rtlCol="0" anchor="t"/>
          <a:lstStyle/>
          <a:p>
            <a:pPr marL="0" indent="0" algn="r">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Timeline</a:t>
            </a:r>
            <a:endParaRPr lang="en-US" sz="1950" dirty="0"/>
          </a:p>
        </p:txBody>
      </p:sp>
      <p:sp>
        <p:nvSpPr>
          <p:cNvPr id="4" name="Text 2"/>
          <p:cNvSpPr/>
          <p:nvPr/>
        </p:nvSpPr>
        <p:spPr>
          <a:xfrm>
            <a:off x="793790" y="2954893"/>
            <a:ext cx="3941207" cy="952619"/>
          </a:xfrm>
          <a:prstGeom prst="rect">
            <a:avLst/>
          </a:prstGeom>
          <a:noFill/>
          <a:ln/>
        </p:spPr>
        <p:txBody>
          <a:bodyPr wrap="square" lIns="0" tIns="0" rIns="0" bIns="0" rtlCol="0" anchor="t"/>
          <a:lstStyle/>
          <a:p>
            <a:pPr marL="0" indent="0" algn="r">
              <a:lnSpc>
                <a:spcPts val="2500"/>
              </a:lnSpc>
              <a:buNone/>
            </a:pPr>
            <a:r>
              <a:rPr lang="en-US" sz="1550" dirty="0">
                <a:solidFill>
                  <a:srgbClr val="405449"/>
                </a:solidFill>
                <a:latin typeface="Montserrat" pitchFamily="34" charset="0"/>
                <a:ea typeface="Montserrat" pitchFamily="34" charset="-122"/>
                <a:cs typeface="Montserrat" pitchFamily="34" charset="-120"/>
              </a:rPr>
              <a:t>Completed approximately 6 months after the apprentice returns from college</a:t>
            </a:r>
            <a:endParaRPr lang="en-US" sz="1550" dirty="0"/>
          </a:p>
        </p:txBody>
      </p:sp>
      <p:pic>
        <p:nvPicPr>
          <p:cNvPr id="5" name="Image 0" descr="preencoded.png"/>
          <p:cNvPicPr>
            <a:picLocks noChangeAspect="1"/>
          </p:cNvPicPr>
          <p:nvPr/>
        </p:nvPicPr>
        <p:blipFill>
          <a:blip r:embed="rId3"/>
          <a:stretch>
            <a:fillRect/>
          </a:stretch>
        </p:blipFill>
        <p:spPr>
          <a:xfrm>
            <a:off x="5032653" y="2070378"/>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47864" y="2860060"/>
            <a:ext cx="296942" cy="371118"/>
          </a:xfrm>
          <a:prstGeom prst="rect">
            <a:avLst/>
          </a:prstGeom>
        </p:spPr>
      </p:pic>
      <p:sp>
        <p:nvSpPr>
          <p:cNvPr id="7" name="Text 3"/>
          <p:cNvSpPr/>
          <p:nvPr/>
        </p:nvSpPr>
        <p:spPr>
          <a:xfrm>
            <a:off x="9895284" y="2525673"/>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Documentation</a:t>
            </a:r>
            <a:endParaRPr lang="en-US" sz="1950" dirty="0"/>
          </a:p>
        </p:txBody>
      </p:sp>
      <p:sp>
        <p:nvSpPr>
          <p:cNvPr id="8" name="Text 4"/>
          <p:cNvSpPr/>
          <p:nvPr/>
        </p:nvSpPr>
        <p:spPr>
          <a:xfrm>
            <a:off x="9895284" y="2954893"/>
            <a:ext cx="3941326" cy="95261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When phase 3 completed apprentice and their manager/assessor send signed paperwork by email to HR</a:t>
            </a:r>
            <a:endParaRPr lang="en-US" sz="1550" dirty="0"/>
          </a:p>
        </p:txBody>
      </p:sp>
      <p:pic>
        <p:nvPicPr>
          <p:cNvPr id="9" name="Image 2" descr="preencoded.png"/>
          <p:cNvPicPr>
            <a:picLocks noChangeAspect="1"/>
          </p:cNvPicPr>
          <p:nvPr/>
        </p:nvPicPr>
        <p:blipFill>
          <a:blip r:embed="rId5"/>
          <a:stretch>
            <a:fillRect/>
          </a:stretch>
        </p:blipFill>
        <p:spPr>
          <a:xfrm>
            <a:off x="5032653" y="2070378"/>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73738" y="3248561"/>
            <a:ext cx="296942" cy="371118"/>
          </a:xfrm>
          <a:prstGeom prst="rect">
            <a:avLst/>
          </a:prstGeom>
        </p:spPr>
      </p:pic>
      <p:sp>
        <p:nvSpPr>
          <p:cNvPr id="11" name="Text 5"/>
          <p:cNvSpPr/>
          <p:nvPr/>
        </p:nvSpPr>
        <p:spPr>
          <a:xfrm>
            <a:off x="9895284" y="511575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Filing</a:t>
            </a:r>
            <a:endParaRPr lang="en-US" sz="1950" dirty="0"/>
          </a:p>
        </p:txBody>
      </p:sp>
      <p:sp>
        <p:nvSpPr>
          <p:cNvPr id="12" name="Text 6"/>
          <p:cNvSpPr/>
          <p:nvPr/>
        </p:nvSpPr>
        <p:spPr>
          <a:xfrm>
            <a:off x="9895284" y="5544979"/>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HR save this in apprentices file and forward this paperwork to ETB Contact</a:t>
            </a:r>
            <a:endParaRPr lang="en-US" sz="1550" dirty="0"/>
          </a:p>
        </p:txBody>
      </p:sp>
      <p:pic>
        <p:nvPicPr>
          <p:cNvPr id="13" name="Image 4" descr="preencoded.png"/>
          <p:cNvPicPr>
            <a:picLocks noChangeAspect="1"/>
          </p:cNvPicPr>
          <p:nvPr/>
        </p:nvPicPr>
        <p:blipFill>
          <a:blip r:embed="rId7"/>
          <a:stretch>
            <a:fillRect/>
          </a:stretch>
        </p:blipFill>
        <p:spPr>
          <a:xfrm>
            <a:off x="5032653" y="2070378"/>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85237" y="5474434"/>
            <a:ext cx="296942" cy="371118"/>
          </a:xfrm>
          <a:prstGeom prst="rect">
            <a:avLst/>
          </a:prstGeom>
        </p:spPr>
      </p:pic>
      <p:sp>
        <p:nvSpPr>
          <p:cNvPr id="15" name="Text 7"/>
          <p:cNvSpPr/>
          <p:nvPr/>
        </p:nvSpPr>
        <p:spPr>
          <a:xfrm>
            <a:off x="2254091" y="5115758"/>
            <a:ext cx="2480905" cy="310158"/>
          </a:xfrm>
          <a:prstGeom prst="rect">
            <a:avLst/>
          </a:prstGeom>
          <a:noFill/>
          <a:ln/>
        </p:spPr>
        <p:txBody>
          <a:bodyPr wrap="none" lIns="0" tIns="0" rIns="0" bIns="0" rtlCol="0" anchor="t"/>
          <a:lstStyle/>
          <a:p>
            <a:pPr marL="0" indent="0" algn="r">
              <a:lnSpc>
                <a:spcPts val="2400"/>
              </a:lnSpc>
              <a:buNone/>
            </a:pPr>
            <a:r>
              <a:rPr lang="en-US" sz="1950" b="1" dirty="0">
                <a:solidFill>
                  <a:srgbClr val="405449"/>
                </a:solidFill>
                <a:latin typeface="Montserrat Extra Bold" pitchFamily="34" charset="0"/>
                <a:ea typeface="Montserrat Extra Bold" pitchFamily="34" charset="-122"/>
                <a:cs typeface="Montserrat Extra Bold" pitchFamily="34" charset="-120"/>
              </a:rPr>
              <a:t>System Update</a:t>
            </a:r>
            <a:endParaRPr lang="en-US" sz="1950" dirty="0"/>
          </a:p>
        </p:txBody>
      </p:sp>
      <p:sp>
        <p:nvSpPr>
          <p:cNvPr id="16" name="Text 8"/>
          <p:cNvSpPr/>
          <p:nvPr/>
        </p:nvSpPr>
        <p:spPr>
          <a:xfrm>
            <a:off x="793790" y="5544979"/>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405449"/>
                </a:solidFill>
                <a:latin typeface="Montserrat" pitchFamily="34" charset="0"/>
                <a:ea typeface="Montserrat" pitchFamily="34" charset="-122"/>
                <a:cs typeface="Montserrat" pitchFamily="34" charset="-120"/>
              </a:rPr>
              <a:t>HR update tracker sheet and SOLAS AOL updated with completion information</a:t>
            </a:r>
            <a:endParaRPr lang="en-US" sz="1550" dirty="0"/>
          </a:p>
        </p:txBody>
      </p:sp>
      <p:pic>
        <p:nvPicPr>
          <p:cNvPr id="17" name="Image 6" descr="preencoded.png"/>
          <p:cNvPicPr>
            <a:picLocks noChangeAspect="1"/>
          </p:cNvPicPr>
          <p:nvPr/>
        </p:nvPicPr>
        <p:blipFill>
          <a:blip r:embed="rId9"/>
          <a:stretch>
            <a:fillRect/>
          </a:stretch>
        </p:blipFill>
        <p:spPr>
          <a:xfrm>
            <a:off x="5032653" y="2070378"/>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59363" y="5085933"/>
            <a:ext cx="296942" cy="371118"/>
          </a:xfrm>
          <a:prstGeom prst="rect">
            <a:avLst/>
          </a:prstGeom>
        </p:spPr>
      </p:pic>
      <p:sp>
        <p:nvSpPr>
          <p:cNvPr id="19" name="Text 9"/>
          <p:cNvSpPr/>
          <p:nvPr/>
        </p:nvSpPr>
        <p:spPr>
          <a:xfrm>
            <a:off x="793790" y="6858595"/>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Montserrat" pitchFamily="34" charset="0"/>
                <a:ea typeface="Montserrat" pitchFamily="34" charset="-122"/>
                <a:cs typeface="Montserrat" pitchFamily="34" charset="-120"/>
              </a:rPr>
              <a:t>Paperwork must be sent to ETB Contact by email before they attend the next college Phase.</a:t>
            </a:r>
            <a:endParaRPr lang="en-US" sz="1550" dirty="0"/>
          </a:p>
        </p:txBody>
      </p:sp>
      <p:pic>
        <p:nvPicPr>
          <p:cNvPr id="21" name="Picture 20" descr="A logo with green letters&#10;&#10;AI-generated content may be incorrect.">
            <a:extLst>
              <a:ext uri="{FF2B5EF4-FFF2-40B4-BE49-F238E27FC236}">
                <a16:creationId xmlns:a16="http://schemas.microsoft.com/office/drawing/2014/main" id="{34709EC3-D8B3-FCF5-6757-63A93C1027E2}"/>
              </a:ext>
            </a:extLst>
          </p:cNvPr>
          <p:cNvPicPr>
            <a:picLocks noChangeAspect="1"/>
          </p:cNvPicPr>
          <p:nvPr/>
        </p:nvPicPr>
        <p:blipFill>
          <a:blip r:embed="rId11"/>
          <a:stretch>
            <a:fillRect/>
          </a:stretch>
        </p:blipFill>
        <p:spPr>
          <a:xfrm>
            <a:off x="12101114" y="6635353"/>
            <a:ext cx="2149010" cy="12732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55439" y="451366"/>
            <a:ext cx="4097060" cy="512088"/>
          </a:xfrm>
          <a:prstGeom prst="rect">
            <a:avLst/>
          </a:prstGeom>
          <a:noFill/>
          <a:ln/>
        </p:spPr>
        <p:txBody>
          <a:bodyPr wrap="none" lIns="0" tIns="0" rIns="0" bIns="0" rtlCol="0" anchor="t"/>
          <a:lstStyle/>
          <a:p>
            <a:pPr marL="0" indent="0" algn="l">
              <a:lnSpc>
                <a:spcPts val="4000"/>
              </a:lnSpc>
              <a:buNone/>
            </a:pPr>
            <a:r>
              <a:rPr lang="en-US" sz="3200" b="1" dirty="0">
                <a:solidFill>
                  <a:srgbClr val="3B4540"/>
                </a:solidFill>
                <a:latin typeface="Montserrat Extra Bold" pitchFamily="34" charset="0"/>
                <a:ea typeface="Montserrat Extra Bold" pitchFamily="34" charset="-122"/>
                <a:cs typeface="Montserrat Extra Bold" pitchFamily="34" charset="-120"/>
              </a:rPr>
              <a:t>Phase 4 College</a:t>
            </a:r>
            <a:endParaRPr lang="en-US" sz="3200" dirty="0"/>
          </a:p>
        </p:txBody>
      </p:sp>
      <p:sp>
        <p:nvSpPr>
          <p:cNvPr id="3" name="Shape 1"/>
          <p:cNvSpPr/>
          <p:nvPr/>
        </p:nvSpPr>
        <p:spPr>
          <a:xfrm>
            <a:off x="655439" y="1291114"/>
            <a:ext cx="1664851" cy="944047"/>
          </a:xfrm>
          <a:prstGeom prst="roundRect">
            <a:avLst>
              <a:gd name="adj" fmla="val 15624"/>
            </a:avLst>
          </a:prstGeom>
          <a:solidFill>
            <a:srgbClr val="009999"/>
          </a:solidFill>
          <a:ln/>
        </p:spPr>
        <p:txBody>
          <a:bodyPr/>
          <a:lstStyle/>
          <a:p>
            <a:endParaRPr lang="en-IE"/>
          </a:p>
        </p:txBody>
      </p:sp>
      <p:pic>
        <p:nvPicPr>
          <p:cNvPr id="4" name="Image 0" descr="preencoded.png"/>
          <p:cNvPicPr>
            <a:picLocks noChangeAspect="1"/>
          </p:cNvPicPr>
          <p:nvPr/>
        </p:nvPicPr>
        <p:blipFill>
          <a:blip r:embed="rId3"/>
          <a:stretch>
            <a:fillRect/>
          </a:stretch>
        </p:blipFill>
        <p:spPr>
          <a:xfrm>
            <a:off x="1372672" y="1619131"/>
            <a:ext cx="230386" cy="288012"/>
          </a:xfrm>
          <a:prstGeom prst="rect">
            <a:avLst/>
          </a:prstGeom>
        </p:spPr>
      </p:pic>
      <p:sp>
        <p:nvSpPr>
          <p:cNvPr id="5" name="Text 2"/>
          <p:cNvSpPr/>
          <p:nvPr/>
        </p:nvSpPr>
        <p:spPr>
          <a:xfrm>
            <a:off x="2484120" y="1251050"/>
            <a:ext cx="2048470"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College Invitation</a:t>
            </a:r>
            <a:endParaRPr lang="en-US" sz="1600" dirty="0"/>
          </a:p>
        </p:txBody>
      </p:sp>
      <p:sp>
        <p:nvSpPr>
          <p:cNvPr id="6" name="Text 3"/>
          <p:cNvSpPr/>
          <p:nvPr/>
        </p:nvSpPr>
        <p:spPr>
          <a:xfrm>
            <a:off x="2484120" y="1593235"/>
            <a:ext cx="8226981" cy="262057"/>
          </a:xfrm>
          <a:prstGeom prst="rect">
            <a:avLst/>
          </a:prstGeom>
          <a:noFill/>
          <a:ln/>
        </p:spPr>
        <p:txBody>
          <a:bodyPr wrap="non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Phase 4 called to college is in Jan/Apr and Sept. Any ETB nationally may invite the apprentice to college phase 4, college call letter is received by post, </a:t>
            </a:r>
          </a:p>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scanned and saved to apprentice file by HR</a:t>
            </a:r>
            <a:endParaRPr lang="en-US" sz="1250" dirty="0"/>
          </a:p>
        </p:txBody>
      </p:sp>
      <p:sp>
        <p:nvSpPr>
          <p:cNvPr id="7" name="Shape 4"/>
          <p:cNvSpPr/>
          <p:nvPr/>
        </p:nvSpPr>
        <p:spPr>
          <a:xfrm>
            <a:off x="2402205" y="2225635"/>
            <a:ext cx="11490841" cy="11430"/>
          </a:xfrm>
          <a:prstGeom prst="roundRect">
            <a:avLst>
              <a:gd name="adj" fmla="val 1290424"/>
            </a:avLst>
          </a:prstGeom>
          <a:solidFill>
            <a:srgbClr val="CED9CE"/>
          </a:solidFill>
          <a:ln/>
        </p:spPr>
        <p:txBody>
          <a:bodyPr/>
          <a:lstStyle/>
          <a:p>
            <a:endParaRPr lang="en-IE"/>
          </a:p>
        </p:txBody>
      </p:sp>
      <p:sp>
        <p:nvSpPr>
          <p:cNvPr id="8" name="Shape 5"/>
          <p:cNvSpPr/>
          <p:nvPr/>
        </p:nvSpPr>
        <p:spPr>
          <a:xfrm>
            <a:off x="655439" y="2317075"/>
            <a:ext cx="3329821" cy="944047"/>
          </a:xfrm>
          <a:prstGeom prst="roundRect">
            <a:avLst>
              <a:gd name="adj" fmla="val 15624"/>
            </a:avLst>
          </a:prstGeom>
          <a:solidFill>
            <a:srgbClr val="009999"/>
          </a:solidFill>
          <a:ln/>
        </p:spPr>
        <p:txBody>
          <a:bodyPr/>
          <a:lstStyle/>
          <a:p>
            <a:endParaRPr lang="en-IE"/>
          </a:p>
        </p:txBody>
      </p:sp>
      <p:pic>
        <p:nvPicPr>
          <p:cNvPr id="9" name="Image 1" descr="preencoded.png"/>
          <p:cNvPicPr>
            <a:picLocks noChangeAspect="1"/>
          </p:cNvPicPr>
          <p:nvPr/>
        </p:nvPicPr>
        <p:blipFill>
          <a:blip r:embed="rId4"/>
          <a:stretch>
            <a:fillRect/>
          </a:stretch>
        </p:blipFill>
        <p:spPr>
          <a:xfrm>
            <a:off x="2205157" y="2645093"/>
            <a:ext cx="230386" cy="288012"/>
          </a:xfrm>
          <a:prstGeom prst="rect">
            <a:avLst/>
          </a:prstGeom>
        </p:spPr>
      </p:pic>
      <p:sp>
        <p:nvSpPr>
          <p:cNvPr id="10" name="Text 6"/>
          <p:cNvSpPr/>
          <p:nvPr/>
        </p:nvSpPr>
        <p:spPr>
          <a:xfrm>
            <a:off x="4149090" y="2480905"/>
            <a:ext cx="2048470"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Approval Process</a:t>
            </a:r>
            <a:endParaRPr lang="en-US" sz="1600" dirty="0"/>
          </a:p>
        </p:txBody>
      </p:sp>
      <p:sp>
        <p:nvSpPr>
          <p:cNvPr id="11" name="Text 7"/>
          <p:cNvSpPr/>
          <p:nvPr/>
        </p:nvSpPr>
        <p:spPr>
          <a:xfrm>
            <a:off x="4149090" y="2835235"/>
            <a:ext cx="6203871" cy="262057"/>
          </a:xfrm>
          <a:prstGeom prst="rect">
            <a:avLst/>
          </a:prstGeom>
          <a:noFill/>
          <a:ln/>
        </p:spPr>
        <p:txBody>
          <a:bodyPr wrap="non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HR forward college call to apprentice's manager to seek approval for release, then HR notify the college of acceptance.</a:t>
            </a:r>
            <a:endParaRPr lang="en-US" sz="1250" dirty="0"/>
          </a:p>
        </p:txBody>
      </p:sp>
      <p:sp>
        <p:nvSpPr>
          <p:cNvPr id="12" name="Shape 8"/>
          <p:cNvSpPr/>
          <p:nvPr/>
        </p:nvSpPr>
        <p:spPr>
          <a:xfrm>
            <a:off x="4067175" y="3251597"/>
            <a:ext cx="9825871" cy="11430"/>
          </a:xfrm>
          <a:prstGeom prst="roundRect">
            <a:avLst>
              <a:gd name="adj" fmla="val 1290424"/>
            </a:avLst>
          </a:prstGeom>
          <a:solidFill>
            <a:srgbClr val="CED9CE"/>
          </a:solidFill>
          <a:ln/>
        </p:spPr>
        <p:txBody>
          <a:bodyPr/>
          <a:lstStyle/>
          <a:p>
            <a:endParaRPr lang="en-IE"/>
          </a:p>
        </p:txBody>
      </p:sp>
      <p:sp>
        <p:nvSpPr>
          <p:cNvPr id="13" name="Shape 9"/>
          <p:cNvSpPr/>
          <p:nvPr/>
        </p:nvSpPr>
        <p:spPr>
          <a:xfrm>
            <a:off x="655439" y="3343037"/>
            <a:ext cx="4994791" cy="944047"/>
          </a:xfrm>
          <a:prstGeom prst="roundRect">
            <a:avLst>
              <a:gd name="adj" fmla="val 15624"/>
            </a:avLst>
          </a:prstGeom>
          <a:solidFill>
            <a:srgbClr val="009999"/>
          </a:solidFill>
          <a:ln/>
        </p:spPr>
        <p:txBody>
          <a:bodyPr/>
          <a:lstStyle/>
          <a:p>
            <a:endParaRPr lang="en-IE"/>
          </a:p>
        </p:txBody>
      </p:sp>
      <p:pic>
        <p:nvPicPr>
          <p:cNvPr id="14" name="Image 2" descr="preencoded.png"/>
          <p:cNvPicPr>
            <a:picLocks noChangeAspect="1"/>
          </p:cNvPicPr>
          <p:nvPr/>
        </p:nvPicPr>
        <p:blipFill>
          <a:blip r:embed="rId5"/>
          <a:stretch>
            <a:fillRect/>
          </a:stretch>
        </p:blipFill>
        <p:spPr>
          <a:xfrm>
            <a:off x="3037642" y="3671054"/>
            <a:ext cx="230386" cy="288012"/>
          </a:xfrm>
          <a:prstGeom prst="rect">
            <a:avLst/>
          </a:prstGeom>
        </p:spPr>
      </p:pic>
      <p:sp>
        <p:nvSpPr>
          <p:cNvPr id="15" name="Text 10"/>
          <p:cNvSpPr/>
          <p:nvPr/>
        </p:nvSpPr>
        <p:spPr>
          <a:xfrm>
            <a:off x="5814060" y="3506867"/>
            <a:ext cx="2626519"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Financial Arrangements</a:t>
            </a:r>
            <a:endParaRPr lang="en-US" sz="1600" dirty="0"/>
          </a:p>
        </p:txBody>
      </p:sp>
      <p:sp>
        <p:nvSpPr>
          <p:cNvPr id="16" name="Text 11"/>
          <p:cNvSpPr/>
          <p:nvPr/>
        </p:nvSpPr>
        <p:spPr>
          <a:xfrm>
            <a:off x="5814060" y="3861197"/>
            <a:ext cx="6931581" cy="262057"/>
          </a:xfrm>
          <a:prstGeom prst="rect">
            <a:avLst/>
          </a:prstGeom>
          <a:noFill/>
          <a:ln/>
        </p:spPr>
        <p:txBody>
          <a:bodyPr wrap="non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HR notify payroll as apprentice will not be paid during these dates</a:t>
            </a:r>
            <a:endParaRPr lang="en-US" sz="1250" dirty="0"/>
          </a:p>
        </p:txBody>
      </p:sp>
      <p:sp>
        <p:nvSpPr>
          <p:cNvPr id="17" name="Shape 12"/>
          <p:cNvSpPr/>
          <p:nvPr/>
        </p:nvSpPr>
        <p:spPr>
          <a:xfrm>
            <a:off x="5732145" y="4277558"/>
            <a:ext cx="8160901" cy="11430"/>
          </a:xfrm>
          <a:prstGeom prst="roundRect">
            <a:avLst>
              <a:gd name="adj" fmla="val 1290424"/>
            </a:avLst>
          </a:prstGeom>
          <a:solidFill>
            <a:srgbClr val="CED9CE"/>
          </a:solidFill>
          <a:ln/>
        </p:spPr>
        <p:txBody>
          <a:bodyPr/>
          <a:lstStyle/>
          <a:p>
            <a:endParaRPr lang="en-IE"/>
          </a:p>
        </p:txBody>
      </p:sp>
      <p:sp>
        <p:nvSpPr>
          <p:cNvPr id="18" name="Shape 13"/>
          <p:cNvSpPr/>
          <p:nvPr/>
        </p:nvSpPr>
        <p:spPr>
          <a:xfrm>
            <a:off x="655439" y="4368998"/>
            <a:ext cx="6659761" cy="1206103"/>
          </a:xfrm>
          <a:prstGeom prst="roundRect">
            <a:avLst>
              <a:gd name="adj" fmla="val 12229"/>
            </a:avLst>
          </a:prstGeom>
          <a:solidFill>
            <a:srgbClr val="009999"/>
          </a:solidFill>
          <a:ln/>
        </p:spPr>
        <p:txBody>
          <a:bodyPr/>
          <a:lstStyle/>
          <a:p>
            <a:endParaRPr lang="en-IE"/>
          </a:p>
        </p:txBody>
      </p:sp>
      <p:pic>
        <p:nvPicPr>
          <p:cNvPr id="19" name="Image 3" descr="preencoded.png"/>
          <p:cNvPicPr>
            <a:picLocks noChangeAspect="1"/>
          </p:cNvPicPr>
          <p:nvPr/>
        </p:nvPicPr>
        <p:blipFill>
          <a:blip r:embed="rId6"/>
          <a:stretch>
            <a:fillRect/>
          </a:stretch>
        </p:blipFill>
        <p:spPr>
          <a:xfrm>
            <a:off x="3870127" y="4827984"/>
            <a:ext cx="230386" cy="288012"/>
          </a:xfrm>
          <a:prstGeom prst="rect">
            <a:avLst/>
          </a:prstGeom>
        </p:spPr>
      </p:pic>
      <p:sp>
        <p:nvSpPr>
          <p:cNvPr id="20" name="Text 14"/>
          <p:cNvSpPr/>
          <p:nvPr/>
        </p:nvSpPr>
        <p:spPr>
          <a:xfrm>
            <a:off x="7479030" y="4532828"/>
            <a:ext cx="2048470" cy="256103"/>
          </a:xfrm>
          <a:prstGeom prst="rect">
            <a:avLst/>
          </a:prstGeom>
          <a:noFill/>
          <a:ln/>
        </p:spPr>
        <p:txBody>
          <a:bodyPr wrap="none" lIns="0" tIns="0" rIns="0" bIns="0" rtlCol="0" anchor="t"/>
          <a:lstStyle/>
          <a:p>
            <a:pPr marL="0" indent="0" algn="l">
              <a:lnSpc>
                <a:spcPts val="2000"/>
              </a:lnSpc>
              <a:buNone/>
            </a:pPr>
            <a:r>
              <a:rPr lang="en-US" sz="1600" b="1" dirty="0">
                <a:solidFill>
                  <a:srgbClr val="405449"/>
                </a:solidFill>
                <a:latin typeface="Montserrat Extra Bold" pitchFamily="34" charset="0"/>
                <a:ea typeface="Montserrat Extra Bold" pitchFamily="34" charset="-122"/>
                <a:cs typeface="Montserrat Extra Bold" pitchFamily="34" charset="-120"/>
              </a:rPr>
              <a:t>College Fees</a:t>
            </a:r>
            <a:endParaRPr lang="en-US" sz="1600" dirty="0"/>
          </a:p>
        </p:txBody>
      </p:sp>
      <p:sp>
        <p:nvSpPr>
          <p:cNvPr id="21" name="Text 15"/>
          <p:cNvSpPr/>
          <p:nvPr/>
        </p:nvSpPr>
        <p:spPr>
          <a:xfrm>
            <a:off x="7479030" y="4887158"/>
            <a:ext cx="6332101" cy="524113"/>
          </a:xfrm>
          <a:prstGeom prst="rect">
            <a:avLst/>
          </a:prstGeom>
          <a:noFill/>
          <a:ln/>
        </p:spPr>
        <p:txBody>
          <a:bodyPr wrap="squar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Apprentice must collect a sponsorship form from the college, HR will sign and approve, college send invoice to HR, HR forward on to accounts to be paid.</a:t>
            </a:r>
            <a:endParaRPr lang="en-US" sz="1250" dirty="0"/>
          </a:p>
        </p:txBody>
      </p:sp>
      <p:sp>
        <p:nvSpPr>
          <p:cNvPr id="22" name="Text 16"/>
          <p:cNvSpPr/>
          <p:nvPr/>
        </p:nvSpPr>
        <p:spPr>
          <a:xfrm>
            <a:off x="655439" y="5759410"/>
            <a:ext cx="13319522" cy="1310283"/>
          </a:xfrm>
          <a:prstGeom prst="rect">
            <a:avLst/>
          </a:prstGeom>
          <a:noFill/>
          <a:ln/>
        </p:spPr>
        <p:txBody>
          <a:bodyPr wrap="squar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Duration: 11-12 weeks in college. During Phase 4 college will send out progress reports by post, these need to be scanned, renamed and filed in apprentice file, emailed to their manager and noted in tracking sheet as done. Phase 4 results will be posted out these need to be scanned, renamed, filed in apprentice file, emailed to manager and noted in tracking sheet. If in phase 4 results there is a need for resits dates of resits will be provided these must be emailed to apprentice and their manager, the apprentice organises resits themselves. Each stage of the above must be noted as a comment in the phase 4 box on the tracker sheet. Once all phase 4 is passed and completed this box on the apprentice tracker goes green.</a:t>
            </a:r>
            <a:endParaRPr lang="en-US" sz="1250" dirty="0"/>
          </a:p>
        </p:txBody>
      </p:sp>
      <p:sp>
        <p:nvSpPr>
          <p:cNvPr id="23" name="Text 17"/>
          <p:cNvSpPr/>
          <p:nvPr/>
        </p:nvSpPr>
        <p:spPr>
          <a:xfrm>
            <a:off x="655439" y="7254002"/>
            <a:ext cx="13319522" cy="524113"/>
          </a:xfrm>
          <a:prstGeom prst="rect">
            <a:avLst/>
          </a:prstGeom>
          <a:noFill/>
          <a:ln/>
        </p:spPr>
        <p:txBody>
          <a:bodyPr wrap="square" lIns="0" tIns="0" rIns="0" bIns="0" rtlCol="0" anchor="t"/>
          <a:lstStyle/>
          <a:p>
            <a:pPr marL="0" indent="0" algn="l">
              <a:lnSpc>
                <a:spcPts val="2050"/>
              </a:lnSpc>
              <a:buNone/>
            </a:pPr>
            <a:r>
              <a:rPr lang="en-US" sz="1250" dirty="0">
                <a:solidFill>
                  <a:srgbClr val="405449"/>
                </a:solidFill>
                <a:latin typeface="Montserrat" pitchFamily="34" charset="0"/>
                <a:ea typeface="Montserrat" pitchFamily="34" charset="-122"/>
                <a:cs typeface="Montserrat" pitchFamily="34" charset="-120"/>
              </a:rPr>
              <a:t>It is important to check invoice has been both received and paid as if it has not been done it will prevent the apprentice accessing their exam results as the college hold results until payments made. </a:t>
            </a:r>
            <a:endParaRPr lang="en-US" sz="1250" dirty="0"/>
          </a:p>
        </p:txBody>
      </p:sp>
      <p:pic>
        <p:nvPicPr>
          <p:cNvPr id="25" name="Picture 24" descr="A logo with green letters&#10;&#10;AI-generated content may be incorrect.">
            <a:extLst>
              <a:ext uri="{FF2B5EF4-FFF2-40B4-BE49-F238E27FC236}">
                <a16:creationId xmlns:a16="http://schemas.microsoft.com/office/drawing/2014/main" id="{5CC44893-AA49-C920-7F1D-EA1E1519EEAC}"/>
              </a:ext>
            </a:extLst>
          </p:cNvPr>
          <p:cNvPicPr>
            <a:picLocks noChangeAspect="1"/>
          </p:cNvPicPr>
          <p:nvPr/>
        </p:nvPicPr>
        <p:blipFill>
          <a:blip r:embed="rId7"/>
          <a:stretch>
            <a:fillRect/>
          </a:stretch>
        </p:blipFill>
        <p:spPr>
          <a:xfrm>
            <a:off x="11933498" y="147784"/>
            <a:ext cx="2395959" cy="14195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nley-Energy_1_2">
  <a:themeElements>
    <a:clrScheme name="Hanley Energy 1_2">
      <a:dk1>
        <a:srgbClr val="005946"/>
      </a:dk1>
      <a:lt1>
        <a:srgbClr val="FFFFFF"/>
      </a:lt1>
      <a:dk2>
        <a:srgbClr val="058257"/>
      </a:dk2>
      <a:lt2>
        <a:srgbClr val="EEEEEE"/>
      </a:lt2>
      <a:accent1>
        <a:srgbClr val="9ED100"/>
      </a:accent1>
      <a:accent2>
        <a:srgbClr val="058257"/>
      </a:accent2>
      <a:accent3>
        <a:srgbClr val="005946"/>
      </a:accent3>
      <a:accent4>
        <a:srgbClr val="003427"/>
      </a:accent4>
      <a:accent5>
        <a:srgbClr val="00D9AA"/>
      </a:accent5>
      <a:accent6>
        <a:srgbClr val="6F56F9"/>
      </a:accent6>
      <a:hlink>
        <a:srgbClr val="9ED100"/>
      </a:hlink>
      <a:folHlink>
        <a:srgbClr val="005946"/>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nley-Energy_1_2" id="{02831E70-F219-1347-A22B-C4A910481C2F}" vid="{9C432614-C908-A54A-845D-F1AF4E49958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EF1350467CFC439151C7BEFA83A711" ma:contentTypeVersion="20" ma:contentTypeDescription="Create a new document." ma:contentTypeScope="" ma:versionID="3e59afb78f56597aaf26f9740efe0782">
  <xsd:schema xmlns:xsd="http://www.w3.org/2001/XMLSchema" xmlns:xs="http://www.w3.org/2001/XMLSchema" xmlns:p="http://schemas.microsoft.com/office/2006/metadata/properties" xmlns:ns2="637c59a3-1c8c-4887-85d8-b2d5c975cf89" xmlns:ns3="9d5e8d6a-4b6d-4128-b55a-8d691c8897cd" targetNamespace="http://schemas.microsoft.com/office/2006/metadata/properties" ma:root="true" ma:fieldsID="ee9c8a6d9a92ce9c4d83e49708bcddc1" ns2:_="" ns3:_="">
    <xsd:import namespace="637c59a3-1c8c-4887-85d8-b2d5c975cf89"/>
    <xsd:import namespace="9d5e8d6a-4b6d-4128-b55a-8d691c8897c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Order0"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7c59a3-1c8c-4887-85d8-b2d5c975cf8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c26b907-1101-405d-afd0-cd3e2ffd7744}" ma:internalName="TaxCatchAll" ma:showField="CatchAllData" ma:web="637c59a3-1c8c-4887-85d8-b2d5c975cf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d5e8d6a-4b6d-4128-b55a-8d691c8897c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e220d49-7ce7-4500-80bb-aac04fca4a56" ma:termSetId="09814cd3-568e-fe90-9814-8d621ff8fb84" ma:anchorId="fba54fb3-c3e1-fe81-a776-ca4b69148c4d" ma:open="true" ma:isKeyword="false">
      <xsd:complexType>
        <xsd:sequence>
          <xsd:element ref="pc:Terms" minOccurs="0" maxOccurs="1"/>
        </xsd:sequence>
      </xsd:complexType>
    </xsd:element>
    <xsd:element name="Order0" ma:index="24" nillable="true" ma:displayName="Order" ma:format="Dropdown" ma:internalName="Order0">
      <xsd:simpleType>
        <xsd:restriction base="dms:Text">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5e8d6a-4b6d-4128-b55a-8d691c8897cd">
      <Terms xmlns="http://schemas.microsoft.com/office/infopath/2007/PartnerControls"/>
    </lcf76f155ced4ddcb4097134ff3c332f>
    <TaxCatchAll xmlns="637c59a3-1c8c-4887-85d8-b2d5c975cf89" xsi:nil="true"/>
    <Order0 xmlns="9d5e8d6a-4b6d-4128-b55a-8d691c8897cd" xsi:nil="true"/>
  </documentManagement>
</p:properties>
</file>

<file path=customXml/itemProps1.xml><?xml version="1.0" encoding="utf-8"?>
<ds:datastoreItem xmlns:ds="http://schemas.openxmlformats.org/officeDocument/2006/customXml" ds:itemID="{82E3268C-F47D-4941-B4C2-28B97CF759E3}"/>
</file>

<file path=customXml/itemProps2.xml><?xml version="1.0" encoding="utf-8"?>
<ds:datastoreItem xmlns:ds="http://schemas.openxmlformats.org/officeDocument/2006/customXml" ds:itemID="{8A45A2B2-D04A-4B07-B020-20D6FE099AED}"/>
</file>

<file path=customXml/itemProps3.xml><?xml version="1.0" encoding="utf-8"?>
<ds:datastoreItem xmlns:ds="http://schemas.openxmlformats.org/officeDocument/2006/customXml" ds:itemID="{A639AFFC-F38E-4256-A794-1121AE1C5D38}"/>
</file>

<file path=docProps/app.xml><?xml version="1.0" encoding="utf-8"?>
<Properties xmlns="http://schemas.openxmlformats.org/officeDocument/2006/extended-properties" xmlns:vt="http://schemas.openxmlformats.org/officeDocument/2006/docPropsVTypes">
  <TotalTime>183</TotalTime>
  <Words>2108</Words>
  <Application>Microsoft Office PowerPoint</Application>
  <PresentationFormat>Custom</PresentationFormat>
  <Paragraphs>169</Paragraphs>
  <Slides>14</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Arial</vt:lpstr>
      <vt:lpstr>Montserrat Extra Bold</vt:lpstr>
      <vt:lpstr>Aptos</vt:lpstr>
      <vt:lpstr>Century Gothic</vt:lpstr>
      <vt:lpstr>Montserrat</vt:lpstr>
      <vt:lpstr>Montserrat Medium</vt:lpstr>
      <vt:lpstr>Office Theme</vt:lpstr>
      <vt:lpstr>Hanley-Energy_1_2</vt:lpstr>
      <vt:lpstr>VIDEO ABOUT HANLEY ENERGY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Linda Ennis</cp:lastModifiedBy>
  <cp:revision>2</cp:revision>
  <dcterms:created xsi:type="dcterms:W3CDTF">2025-06-17T11:02:13Z</dcterms:created>
  <dcterms:modified xsi:type="dcterms:W3CDTF">2025-06-19T14:35:03Z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0x010100A5EF1350467CFC439151C7BEFA83A711</vt:lpwstr>
  </property>
</Properties>
</file>