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146849240"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F1FF"/>
    <a:srgbClr val="D5E8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322" autoAdjust="0"/>
    <p:restoredTop sz="89072" autoAdjust="0"/>
  </p:normalViewPr>
  <p:slideViewPr>
    <p:cSldViewPr snapToGrid="0">
      <p:cViewPr varScale="1">
        <p:scale>
          <a:sx n="70" d="100"/>
          <a:sy n="70" d="100"/>
        </p:scale>
        <p:origin x="156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CAAE61-DD01-4061-ADC3-6F289C782BA6}" type="datetimeFigureOut">
              <a:rPr lang="en-IE" smtClean="0"/>
              <a:t>07/02/2025</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9E56B3-04DE-4815-8EBE-F308296C8D5B}" type="slidenum">
              <a:rPr lang="en-IE" smtClean="0"/>
              <a:t>‹#›</a:t>
            </a:fld>
            <a:endParaRPr lang="en-IE"/>
          </a:p>
        </p:txBody>
      </p:sp>
    </p:spTree>
    <p:extLst>
      <p:ext uri="{BB962C8B-B14F-4D97-AF65-F5344CB8AC3E}">
        <p14:creationId xmlns:p14="http://schemas.microsoft.com/office/powerpoint/2010/main" val="2689075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BDE03-C353-DFD6-B7D1-C27F0424CD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DE9BD1-3E4C-8FBE-34AE-FA2A55BE2E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C55E42-FD8F-8464-BD17-0AA45A504A58}"/>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FBC88249-6DD9-9F61-C2F9-08C35396D22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CFBFC7-BAE7-B34B-ADC2-686D8A9814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9993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1A6E6-075E-4828-AF88-09BD0A7425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3800DB-487B-4E23-AC0B-90C9ED4E10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64DF5B1-3694-42A9-866E-9F1FF6CF0C01}"/>
              </a:ext>
            </a:extLst>
          </p:cNvPr>
          <p:cNvSpPr>
            <a:spLocks noGrp="1"/>
          </p:cNvSpPr>
          <p:nvPr>
            <p:ph type="dt" sz="half" idx="10"/>
          </p:nvPr>
        </p:nvSpPr>
        <p:spPr/>
        <p:txBody>
          <a:bodyPr/>
          <a:lstStyle/>
          <a:p>
            <a:fld id="{EED1C14C-A143-42F5-B247-D0E800131009}" type="datetimeFigureOut">
              <a:rPr lang="en-US" smtClean="0"/>
              <a:t>2/7/2025</a:t>
            </a:fld>
            <a:endParaRPr lang="en-US"/>
          </a:p>
        </p:txBody>
      </p:sp>
      <p:sp>
        <p:nvSpPr>
          <p:cNvPr id="5" name="Footer Placeholder 4">
            <a:extLst>
              <a:ext uri="{FF2B5EF4-FFF2-40B4-BE49-F238E27FC236}">
                <a16:creationId xmlns:a16="http://schemas.microsoft.com/office/drawing/2014/main" id="{54718E67-8162-4BE0-9B01-22B89A120A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568B9D-A8C9-40C5-85B0-14F435F39C81}"/>
              </a:ext>
            </a:extLst>
          </p:cNvPr>
          <p:cNvSpPr>
            <a:spLocks noGrp="1"/>
          </p:cNvSpPr>
          <p:nvPr>
            <p:ph type="sldNum" sz="quarter" idx="12"/>
          </p:nvPr>
        </p:nvSpPr>
        <p:spPr/>
        <p:txBody>
          <a:bodyPr/>
          <a:lstStyle/>
          <a:p>
            <a:fld id="{5B03D32D-F1BC-4E9C-97E1-36CFF5B22341}" type="slidenum">
              <a:rPr lang="en-US" smtClean="0"/>
              <a:t>‹#›</a:t>
            </a:fld>
            <a:endParaRPr lang="en-US"/>
          </a:p>
        </p:txBody>
      </p:sp>
    </p:spTree>
    <p:extLst>
      <p:ext uri="{BB962C8B-B14F-4D97-AF65-F5344CB8AC3E}">
        <p14:creationId xmlns:p14="http://schemas.microsoft.com/office/powerpoint/2010/main" val="1117043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ntent with Caption">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lvl1pPr>
              <a:defRPr sz="3600" b="1" i="0" baseline="0">
                <a:solidFill>
                  <a:schemeClr val="bg1"/>
                </a:solidFill>
                <a:latin typeface="calibri" charset="0"/>
              </a:defRPr>
            </a:lvl1pPr>
          </a:lstStyle>
          <a:p>
            <a:r>
              <a:rPr lang="en-US" dirty="0"/>
              <a:t>Click to edit Master title style</a:t>
            </a:r>
          </a:p>
        </p:txBody>
      </p:sp>
      <p:sp>
        <p:nvSpPr>
          <p:cNvPr id="11" name="Text Placeholder 10"/>
          <p:cNvSpPr>
            <a:spLocks noGrp="1"/>
          </p:cNvSpPr>
          <p:nvPr>
            <p:ph type="body" sz="quarter" idx="12"/>
          </p:nvPr>
        </p:nvSpPr>
        <p:spPr>
          <a:xfrm>
            <a:off x="6078538" y="1945341"/>
            <a:ext cx="5459038" cy="3861642"/>
          </a:xfrm>
        </p:spPr>
        <p:txBody>
          <a:bodyPr/>
          <a:lstStyle>
            <a:lvl1pPr marL="270000" indent="-270000">
              <a:lnSpc>
                <a:spcPct val="100000"/>
              </a:lnSpc>
              <a:spcBef>
                <a:spcPts val="0"/>
              </a:spcBef>
              <a:defRPr b="0" i="0" baseline="0">
                <a:latin typeface="calibri"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hart Placeholder 2"/>
          <p:cNvSpPr>
            <a:spLocks noGrp="1"/>
          </p:cNvSpPr>
          <p:nvPr>
            <p:ph type="chart" sz="quarter" idx="13" hasCustomPrompt="1"/>
          </p:nvPr>
        </p:nvSpPr>
        <p:spPr>
          <a:xfrm>
            <a:off x="456019" y="2008188"/>
            <a:ext cx="5386387" cy="3771900"/>
          </a:xfrm>
          <a:gradFill>
            <a:gsLst>
              <a:gs pos="0">
                <a:schemeClr val="accent1">
                  <a:lumMod val="5000"/>
                  <a:lumOff val="95000"/>
                </a:schemeClr>
              </a:gs>
              <a:gs pos="100000">
                <a:schemeClr val="accent1">
                  <a:lumMod val="30000"/>
                  <a:lumOff val="70000"/>
                </a:schemeClr>
              </a:gs>
            </a:gsLst>
            <a:lin ang="10800000" scaled="0"/>
          </a:gradFill>
        </p:spPr>
        <p:txBody>
          <a:bodyPr anchor="ctr" anchorCtr="0"/>
          <a:lstStyle>
            <a:lvl1pPr>
              <a:defRPr baseline="0"/>
            </a:lvl1pPr>
          </a:lstStyle>
          <a:p>
            <a:r>
              <a:rPr lang="en-US" dirty="0"/>
              <a:t>Click to insert chart -&gt;</a:t>
            </a:r>
          </a:p>
        </p:txBody>
      </p:sp>
      <p:sp>
        <p:nvSpPr>
          <p:cNvPr id="7" name="Text Placeholder 6"/>
          <p:cNvSpPr>
            <a:spLocks noGrp="1"/>
          </p:cNvSpPr>
          <p:nvPr>
            <p:ph type="body" sz="quarter" idx="14"/>
          </p:nvPr>
        </p:nvSpPr>
        <p:spPr>
          <a:xfrm>
            <a:off x="456019" y="1792288"/>
            <a:ext cx="5386387" cy="682625"/>
          </a:xfrm>
        </p:spPr>
        <p:txBody>
          <a:bodyPr/>
          <a:lstStyle>
            <a:lvl1pPr marL="0" indent="0" algn="ctr">
              <a:buFontTx/>
              <a:buNone/>
              <a:defRPr sz="2400" b="1" i="0" baseline="0">
                <a:solidFill>
                  <a:schemeClr val="accent1"/>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27776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195C3-43E9-5588-BE3A-6B8F03340B6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2153651-ED59-1E37-6EE1-3C748DB90149}"/>
              </a:ext>
            </a:extLst>
          </p:cNvPr>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04FC59E0-54C2-1BDA-43CE-3C7905B439B7}"/>
              </a:ext>
            </a:extLst>
          </p:cNvPr>
          <p:cNvSpPr>
            <a:spLocks noGrp="1"/>
          </p:cNvSpPr>
          <p:nvPr>
            <p:ph type="dt" sz="half" idx="10"/>
          </p:nvPr>
        </p:nvSpPr>
        <p:spPr/>
        <p:txBody>
          <a:bodyPr/>
          <a:lstStyle/>
          <a:p>
            <a:fld id="{EF07D970-FAD6-9143-A6E5-D3FB148BE4B2}" type="datetimeFigureOut">
              <a:rPr lang="en-US" smtClean="0"/>
              <a:t>2/7/2025</a:t>
            </a:fld>
            <a:endParaRPr lang="en-US" dirty="0"/>
          </a:p>
        </p:txBody>
      </p:sp>
      <p:sp>
        <p:nvSpPr>
          <p:cNvPr id="5" name="Footer Placeholder 4">
            <a:extLst>
              <a:ext uri="{FF2B5EF4-FFF2-40B4-BE49-F238E27FC236}">
                <a16:creationId xmlns:a16="http://schemas.microsoft.com/office/drawing/2014/main" id="{D2998465-CB4A-9C35-FDF3-9924829C201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51E7416-0CA8-730F-3A07-9BCD9955973A}"/>
              </a:ext>
            </a:extLst>
          </p:cNvPr>
          <p:cNvSpPr>
            <a:spLocks noGrp="1"/>
          </p:cNvSpPr>
          <p:nvPr>
            <p:ph type="sldNum" sz="quarter" idx="12"/>
          </p:nvPr>
        </p:nvSpPr>
        <p:spPr/>
        <p:txBody>
          <a:bodyPr/>
          <a:lstStyle/>
          <a:p>
            <a:fld id="{92986622-90AF-6947-A8B2-3312E23042A6}" type="slidenum">
              <a:rPr lang="en-US" smtClean="0"/>
              <a:t>‹#›</a:t>
            </a:fld>
            <a:endParaRPr lang="en-US" dirty="0"/>
          </a:p>
        </p:txBody>
      </p:sp>
      <p:sp>
        <p:nvSpPr>
          <p:cNvPr id="7" name="Rectangle 6">
            <a:extLst>
              <a:ext uri="{FF2B5EF4-FFF2-40B4-BE49-F238E27FC236}">
                <a16:creationId xmlns:a16="http://schemas.microsoft.com/office/drawing/2014/main" id="{44B97851-E154-8508-B148-6495CD82222D}"/>
              </a:ext>
            </a:extLst>
          </p:cNvPr>
          <p:cNvSpPr/>
          <p:nvPr userDrawn="1"/>
        </p:nvSpPr>
        <p:spPr>
          <a:xfrm>
            <a:off x="-613409" y="1285242"/>
            <a:ext cx="516134" cy="45515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481FF9E3-5746-1FD6-2F75-95B8FDE8F658}"/>
              </a:ext>
            </a:extLst>
          </p:cNvPr>
          <p:cNvSpPr/>
          <p:nvPr userDrawn="1"/>
        </p:nvSpPr>
        <p:spPr>
          <a:xfrm>
            <a:off x="-613403" y="4716734"/>
            <a:ext cx="516134" cy="45515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9496605-E603-B402-FF99-0191F92FB631}"/>
              </a:ext>
            </a:extLst>
          </p:cNvPr>
          <p:cNvSpPr/>
          <p:nvPr userDrawn="1"/>
        </p:nvSpPr>
        <p:spPr>
          <a:xfrm>
            <a:off x="-613403" y="2462682"/>
            <a:ext cx="516134" cy="45515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C54A6BCD-F837-1F96-74A3-D09C783DC8D6}"/>
              </a:ext>
            </a:extLst>
          </p:cNvPr>
          <p:cNvSpPr/>
          <p:nvPr userDrawn="1"/>
        </p:nvSpPr>
        <p:spPr>
          <a:xfrm>
            <a:off x="-613403" y="5287223"/>
            <a:ext cx="516134" cy="455153"/>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DA401D46-EE91-4B95-2C0F-8D53A65CDF4E}"/>
              </a:ext>
            </a:extLst>
          </p:cNvPr>
          <p:cNvSpPr/>
          <p:nvPr userDrawn="1"/>
        </p:nvSpPr>
        <p:spPr>
          <a:xfrm>
            <a:off x="-613403" y="4146245"/>
            <a:ext cx="516134" cy="455153"/>
          </a:xfrm>
          <a:prstGeom prst="rect">
            <a:avLst/>
          </a:prstGeom>
          <a:solidFill>
            <a:srgbClr val="FBB1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1EF5546-9CD4-DFE0-1BC0-0E41407C708F}"/>
              </a:ext>
            </a:extLst>
          </p:cNvPr>
          <p:cNvSpPr/>
          <p:nvPr userDrawn="1"/>
        </p:nvSpPr>
        <p:spPr>
          <a:xfrm>
            <a:off x="-613403" y="3586866"/>
            <a:ext cx="516134" cy="455153"/>
          </a:xfrm>
          <a:prstGeom prst="rect">
            <a:avLst/>
          </a:prstGeom>
          <a:solidFill>
            <a:srgbClr val="99D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B0C2BD3D-4CDB-FE2E-AC00-67FE637D17F0}"/>
              </a:ext>
            </a:extLst>
          </p:cNvPr>
          <p:cNvSpPr/>
          <p:nvPr userDrawn="1"/>
        </p:nvSpPr>
        <p:spPr>
          <a:xfrm>
            <a:off x="-613403" y="3024774"/>
            <a:ext cx="516134" cy="455153"/>
          </a:xfrm>
          <a:prstGeom prst="rect">
            <a:avLst/>
          </a:prstGeom>
          <a:solidFill>
            <a:srgbClr val="9077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2FD35225-8E85-27C7-DB55-8358FC8EDAF3}"/>
              </a:ext>
            </a:extLst>
          </p:cNvPr>
          <p:cNvSpPr/>
          <p:nvPr userDrawn="1"/>
        </p:nvSpPr>
        <p:spPr>
          <a:xfrm>
            <a:off x="-613403" y="1897370"/>
            <a:ext cx="516134" cy="455153"/>
          </a:xfrm>
          <a:prstGeom prst="rect">
            <a:avLst/>
          </a:prstGeom>
          <a:solidFill>
            <a:srgbClr val="F7AC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788DEB4A-6E5F-25D1-8628-F81B7A5BAB2B}"/>
              </a:ext>
            </a:extLst>
          </p:cNvPr>
          <p:cNvSpPr/>
          <p:nvPr userDrawn="1"/>
        </p:nvSpPr>
        <p:spPr>
          <a:xfrm>
            <a:off x="-613409" y="5812661"/>
            <a:ext cx="516134" cy="455153"/>
          </a:xfrm>
          <a:prstGeom prst="rect">
            <a:avLst/>
          </a:prstGeom>
          <a:solidFill>
            <a:srgbClr val="D05C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A3514AB4-E70F-29CF-A17C-365EA62DA92D}"/>
              </a:ext>
            </a:extLst>
          </p:cNvPr>
          <p:cNvSpPr/>
          <p:nvPr userDrawn="1"/>
        </p:nvSpPr>
        <p:spPr>
          <a:xfrm>
            <a:off x="-613408" y="673114"/>
            <a:ext cx="516134" cy="455153"/>
          </a:xfrm>
          <a:prstGeom prst="rect">
            <a:avLst/>
          </a:prstGeom>
          <a:solidFill>
            <a:srgbClr val="510D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93E70EC8-2226-762E-5381-43730141A53C}"/>
              </a:ext>
            </a:extLst>
          </p:cNvPr>
          <p:cNvSpPr/>
          <p:nvPr userDrawn="1"/>
        </p:nvSpPr>
        <p:spPr>
          <a:xfrm>
            <a:off x="-613409" y="100542"/>
            <a:ext cx="516134" cy="455153"/>
          </a:xfrm>
          <a:prstGeom prst="rect">
            <a:avLst/>
          </a:prstGeom>
          <a:solidFill>
            <a:srgbClr val="C40D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5331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3"/>
          <p:cNvSpPr>
            <a:spLocks noGrp="1"/>
          </p:cNvSpPr>
          <p:nvPr>
            <p:ph type="title"/>
          </p:nvPr>
        </p:nvSpPr>
        <p:spPr>
          <a:xfrm>
            <a:off x="0" y="145151"/>
            <a:ext cx="10515600" cy="724277"/>
          </a:xfrm>
        </p:spPr>
        <p:txBody>
          <a:bodyPr>
            <a:normAutofit/>
          </a:bodyPr>
          <a:lstStyle>
            <a:lvl1pPr>
              <a:defRPr sz="3200" b="1" i="0" baseline="0">
                <a:solidFill>
                  <a:schemeClr val="bg1"/>
                </a:solidFill>
                <a:latin typeface="Helvetica" panose="020B0604020202020204" pitchFamily="34" charset="0"/>
              </a:defRPr>
            </a:lvl1pPr>
          </a:lstStyle>
          <a:p>
            <a:r>
              <a:rPr lang="en-US" dirty="0"/>
              <a:t>Click to edit Master title style</a:t>
            </a:r>
          </a:p>
        </p:txBody>
      </p:sp>
      <p:sp>
        <p:nvSpPr>
          <p:cNvPr id="2" name="Footer Placeholder 1">
            <a:extLst>
              <a:ext uri="{FF2B5EF4-FFF2-40B4-BE49-F238E27FC236}">
                <a16:creationId xmlns:a16="http://schemas.microsoft.com/office/drawing/2014/main" id="{FB5B332C-AAE2-FBA5-04FB-9274073DC4A9}"/>
              </a:ext>
            </a:extLst>
          </p:cNvPr>
          <p:cNvSpPr>
            <a:spLocks noGrp="1"/>
          </p:cNvSpPr>
          <p:nvPr>
            <p:ph type="ftr" sz="quarter" idx="10"/>
          </p:nvPr>
        </p:nvSpPr>
        <p:spPr/>
        <p:txBody>
          <a:bodyPr/>
          <a:lstStyle/>
          <a:p>
            <a:endParaRPr lang="en-IE" dirty="0"/>
          </a:p>
        </p:txBody>
      </p:sp>
      <p:sp>
        <p:nvSpPr>
          <p:cNvPr id="3" name="Slide Number Placeholder 2">
            <a:extLst>
              <a:ext uri="{FF2B5EF4-FFF2-40B4-BE49-F238E27FC236}">
                <a16:creationId xmlns:a16="http://schemas.microsoft.com/office/drawing/2014/main" id="{B22C2C4F-D664-3874-5CE6-8B547D3A4B37}"/>
              </a:ext>
            </a:extLst>
          </p:cNvPr>
          <p:cNvSpPr>
            <a:spLocks noGrp="1"/>
          </p:cNvSpPr>
          <p:nvPr>
            <p:ph type="sldNum" sz="quarter" idx="11"/>
          </p:nvPr>
        </p:nvSpPr>
        <p:spPr>
          <a:xfrm>
            <a:off x="8610600" y="6356350"/>
            <a:ext cx="2743200" cy="365125"/>
          </a:xfrm>
          <a:prstGeom prst="rect">
            <a:avLst/>
          </a:prstGeom>
        </p:spPr>
        <p:txBody>
          <a:bodyPr/>
          <a:lstStyle>
            <a:lvl1pPr>
              <a:defRPr sz="1400" b="1">
                <a:solidFill>
                  <a:schemeClr val="tx1"/>
                </a:solidFill>
              </a:defRPr>
            </a:lvl1pPr>
          </a:lstStyle>
          <a:p>
            <a:fld id="{61FF640F-62F2-43A6-B7DE-6B786B431D8F}" type="slidenum">
              <a:rPr lang="en-IE" smtClean="0"/>
              <a:pPr/>
              <a:t>‹#›</a:t>
            </a:fld>
            <a:endParaRPr lang="en-IE" dirty="0"/>
          </a:p>
        </p:txBody>
      </p:sp>
    </p:spTree>
    <p:extLst>
      <p:ext uri="{BB962C8B-B14F-4D97-AF65-F5344CB8AC3E}">
        <p14:creationId xmlns:p14="http://schemas.microsoft.com/office/powerpoint/2010/main" val="14700394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4D69BA6-0C0A-0544-AB0C-FBD595A75812}"/>
              </a:ext>
            </a:extLst>
          </p:cNvPr>
          <p:cNvSpPr/>
          <p:nvPr userDrawn="1"/>
        </p:nvSpPr>
        <p:spPr>
          <a:xfrm>
            <a:off x="0" y="191734"/>
            <a:ext cx="8623300" cy="6405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endParaRPr>
          </a:p>
        </p:txBody>
      </p:sp>
      <p:sp>
        <p:nvSpPr>
          <p:cNvPr id="16" name="TextBox 15"/>
          <p:cNvSpPr txBox="1"/>
          <p:nvPr userDrawn="1"/>
        </p:nvSpPr>
        <p:spPr>
          <a:xfrm>
            <a:off x="474332" y="6237456"/>
            <a:ext cx="3513943" cy="276999"/>
          </a:xfrm>
          <a:prstGeom prst="rect">
            <a:avLst/>
          </a:prstGeom>
          <a:noFill/>
        </p:spPr>
        <p:txBody>
          <a:bodyPr wrap="square" rtlCol="0">
            <a:spAutoFit/>
          </a:bodyPr>
          <a:lstStyle/>
          <a:p>
            <a:r>
              <a:rPr lang="en-US" sz="1200" spc="300">
                <a:latin typeface="Helvetica" panose="020B0604020202020204" pitchFamily="34" charset="0"/>
                <a:ea typeface="Arial" charset="0"/>
                <a:cs typeface="Helvetica" panose="020B0604020202020204" pitchFamily="34" charset="0"/>
              </a:rPr>
              <a:t>VHI</a:t>
            </a:r>
          </a:p>
        </p:txBody>
      </p:sp>
      <p:cxnSp>
        <p:nvCxnSpPr>
          <p:cNvPr id="17" name="Straight Connector 16"/>
          <p:cNvCxnSpPr/>
          <p:nvPr userDrawn="1"/>
        </p:nvCxnSpPr>
        <p:spPr>
          <a:xfrm>
            <a:off x="448151" y="6310571"/>
            <a:ext cx="0" cy="547429"/>
          </a:xfrm>
          <a:prstGeom prst="line">
            <a:avLst/>
          </a:prstGeom>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56D00201-6222-1042-A1C4-F7868AAF430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262891" y="189896"/>
            <a:ext cx="2405069" cy="642372"/>
          </a:xfrm>
          <a:prstGeom prst="rect">
            <a:avLst/>
          </a:prstGeom>
        </p:spPr>
      </p:pic>
      <p:sp>
        <p:nvSpPr>
          <p:cNvPr id="22" name="Title Placeholder 21"/>
          <p:cNvSpPr>
            <a:spLocks noGrp="1"/>
          </p:cNvSpPr>
          <p:nvPr>
            <p:ph type="title"/>
          </p:nvPr>
        </p:nvSpPr>
        <p:spPr>
          <a:xfrm>
            <a:off x="355460" y="26921"/>
            <a:ext cx="10515600" cy="1325563"/>
          </a:xfrm>
          <a:prstGeom prst="rect">
            <a:avLst/>
          </a:prstGeom>
        </p:spPr>
        <p:txBody>
          <a:bodyPr vert="horz" lIns="91440" tIns="45720" rIns="91440" bIns="45720" rtlCol="0" anchor="ctr">
            <a:normAutofit/>
          </a:bodyPr>
          <a:lstStyle/>
          <a:p>
            <a:r>
              <a:rPr lang="en-US" sz="3600" b="1" dirty="0">
                <a:solidFill>
                  <a:schemeClr val="bg1"/>
                </a:solidFill>
                <a:latin typeface="Calibri" panose="020F0502020204030204" pitchFamily="34" charset="0"/>
                <a:ea typeface="Arial" charset="0"/>
                <a:cs typeface="Calibri" panose="020F0502020204030204" pitchFamily="34" charset="0"/>
              </a:rPr>
              <a:t>Click here to edit title</a:t>
            </a:r>
            <a:endParaRPr lang="en-US" dirty="0"/>
          </a:p>
        </p:txBody>
      </p:sp>
      <p:sp>
        <p:nvSpPr>
          <p:cNvPr id="2" name="Text Placeholder 1"/>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37B8DF0B-7408-5BD5-93A6-D73ADC2DBAA9}"/>
              </a:ext>
            </a:extLst>
          </p:cNvPr>
          <p:cNvSpPr/>
          <p:nvPr userDrawn="1"/>
        </p:nvSpPr>
        <p:spPr>
          <a:xfrm>
            <a:off x="-4543" y="131989"/>
            <a:ext cx="12196541" cy="699008"/>
          </a:xfrm>
          <a:prstGeom prst="rect">
            <a:avLst/>
          </a:prstGeom>
          <a:solidFill>
            <a:srgbClr val="510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a:ln>
                <a:noFill/>
              </a:ln>
              <a:solidFill>
                <a:schemeClr val="tx1"/>
              </a:solidFill>
              <a:effectLst/>
              <a:uLnTx/>
              <a:uFillTx/>
              <a:latin typeface="Helvetica" panose="020B0604020202020204" pitchFamily="34" charset="0"/>
              <a:ea typeface="+mn-ea"/>
              <a:cs typeface="Helvetica" panose="020B0604020202020204" pitchFamily="34" charset="0"/>
            </a:endParaRPr>
          </a:p>
        </p:txBody>
      </p:sp>
      <p:pic>
        <p:nvPicPr>
          <p:cNvPr id="4" name="Picture 3">
            <a:extLst>
              <a:ext uri="{FF2B5EF4-FFF2-40B4-BE49-F238E27FC236}">
                <a16:creationId xmlns:a16="http://schemas.microsoft.com/office/drawing/2014/main" id="{3225A728-2822-E456-443D-7F9218175CAB}"/>
              </a:ext>
            </a:extLst>
          </p:cNvPr>
          <p:cNvPicPr>
            <a:picLocks noChangeAspect="1"/>
          </p:cNvPicPr>
          <p:nvPr userDrawn="1"/>
        </p:nvPicPr>
        <p:blipFill>
          <a:blip r:embed="rId7"/>
          <a:stretch>
            <a:fillRect/>
          </a:stretch>
        </p:blipFill>
        <p:spPr>
          <a:xfrm>
            <a:off x="10869565" y="353457"/>
            <a:ext cx="1046005" cy="332338"/>
          </a:xfrm>
          <a:prstGeom prst="rect">
            <a:avLst/>
          </a:prstGeom>
        </p:spPr>
      </p:pic>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7" name="Slide Number Placeholder 6">
            <a:extLst>
              <a:ext uri="{FF2B5EF4-FFF2-40B4-BE49-F238E27FC236}">
                <a16:creationId xmlns:a16="http://schemas.microsoft.com/office/drawing/2014/main" id="{D3DA00AE-437A-8C63-D38F-2D9D0A1F45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b="1">
                <a:solidFill>
                  <a:schemeClr val="tx1"/>
                </a:solidFill>
              </a:defRPr>
            </a:lvl1pPr>
          </a:lstStyle>
          <a:p>
            <a:fld id="{01074EE4-6337-458A-A502-A3148ED848B8}" type="slidenum">
              <a:rPr lang="en-IE" smtClean="0"/>
              <a:pPr/>
              <a:t>‹#›</a:t>
            </a:fld>
            <a:endParaRPr lang="en-IE"/>
          </a:p>
        </p:txBody>
      </p:sp>
    </p:spTree>
    <p:extLst>
      <p:ext uri="{BB962C8B-B14F-4D97-AF65-F5344CB8AC3E}">
        <p14:creationId xmlns:p14="http://schemas.microsoft.com/office/powerpoint/2010/main" val="107922456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9" r:id="rId4"/>
  </p:sldLayoutIdLst>
  <p:hf hdr="0" ftr="0" dt="0"/>
  <p:txStyles>
    <p:titleStyle>
      <a:lvl1pPr algn="l" defTabSz="914400" rtl="0" eaLnBrk="1" latinLnBrk="0" hangingPunct="1">
        <a:lnSpc>
          <a:spcPct val="90000"/>
        </a:lnSpc>
        <a:spcBef>
          <a:spcPct val="0"/>
        </a:spcBef>
        <a:buNone/>
        <a:defRPr sz="4400" kern="1200" baseline="0">
          <a:solidFill>
            <a:schemeClr val="tx1"/>
          </a:solidFill>
          <a:latin typeface="Helvetica" panose="020B0604020202020204" pitchFamily="34" charset="0"/>
          <a:ea typeface="+mj-ea"/>
          <a:cs typeface="Helvetica"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Courier New" charset="0"/>
        <a:buChar char="o"/>
        <a:defRPr sz="1600" b="0" i="0" kern="1200" baseline="0">
          <a:solidFill>
            <a:schemeClr val="tx1"/>
          </a:solidFill>
          <a:latin typeface="Helvetica"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1200" kern="1200" baseline="0">
          <a:solidFill>
            <a:schemeClr val="tx1"/>
          </a:solidFill>
          <a:latin typeface="Helvetica"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1000" kern="1200" baseline="0">
          <a:solidFill>
            <a:schemeClr val="tx1"/>
          </a:solidFill>
          <a:latin typeface="Helvetica"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800" kern="1200" baseline="0">
          <a:solidFill>
            <a:schemeClr val="tx1"/>
          </a:solidFill>
          <a:latin typeface="Helvetica"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600" kern="1200" baseline="0">
          <a:solidFill>
            <a:schemeClr val="tx1"/>
          </a:solidFill>
          <a:latin typeface="Helvetica"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24DB-B7D0-1903-FA0F-E79922721CE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3E6B4AC-8728-1A48-008B-651D59D42DFB}"/>
              </a:ext>
            </a:extLst>
          </p:cNvPr>
          <p:cNvSpPr>
            <a:spLocks noGrp="1"/>
          </p:cNvSpPr>
          <p:nvPr>
            <p:ph type="title"/>
          </p:nvPr>
        </p:nvSpPr>
        <p:spPr/>
        <p:txBody>
          <a:bodyPr>
            <a:normAutofit/>
          </a:bodyPr>
          <a:lstStyle/>
          <a:p>
            <a:pPr lvl="0"/>
            <a:r>
              <a:rPr lang="en-IE" dirty="0"/>
              <a:t>Innovation Exchange - Challenge</a:t>
            </a:r>
            <a:endParaRPr lang="en-IE" b="1" dirty="0">
              <a:solidFill>
                <a:schemeClr val="bg1"/>
              </a:solidFill>
            </a:endParaRPr>
          </a:p>
        </p:txBody>
      </p:sp>
      <p:sp>
        <p:nvSpPr>
          <p:cNvPr id="4" name="TextBox 3">
            <a:extLst>
              <a:ext uri="{FF2B5EF4-FFF2-40B4-BE49-F238E27FC236}">
                <a16:creationId xmlns:a16="http://schemas.microsoft.com/office/drawing/2014/main" id="{1301F740-3A9A-EA2E-FDC1-C09B4BE0E923}"/>
              </a:ext>
            </a:extLst>
          </p:cNvPr>
          <p:cNvSpPr txBox="1"/>
          <p:nvPr/>
        </p:nvSpPr>
        <p:spPr>
          <a:xfrm>
            <a:off x="370691" y="1671204"/>
            <a:ext cx="9530691" cy="1695401"/>
          </a:xfrm>
          <a:prstGeom prst="rect">
            <a:avLst/>
          </a:prstGeom>
          <a:solidFill>
            <a:schemeClr val="bg1">
              <a:lumMod val="95000"/>
            </a:schemeClr>
          </a:solidFill>
        </p:spPr>
        <p:txBody>
          <a:bodyPr wrap="square">
            <a:spAutoFit/>
          </a:bodyPr>
          <a:lstStyle/>
          <a:p>
            <a:pPr>
              <a:lnSpc>
                <a:spcPts val="1425"/>
              </a:lnSpc>
            </a:pPr>
            <a:r>
              <a:rPr lang="en-GB" sz="1100" dirty="0">
                <a:effectLst/>
                <a:latin typeface="Helvetica" panose="020B0604020202020204" pitchFamily="34" charset="0"/>
                <a:ea typeface="Times New Roman" panose="02020603050405020304" pitchFamily="18" charset="0"/>
                <a:cs typeface="Helvetica" panose="020B0604020202020204" pitchFamily="34" charset="0"/>
              </a:rPr>
              <a:t>Vhi was established in 1957 as the first health insurance company in Ireland with a purpose of helping members live longer stronger and healthier lives. </a:t>
            </a:r>
            <a:endParaRPr lang="en-IE" sz="1100" dirty="0">
              <a:effectLst/>
              <a:latin typeface="Helvetica" panose="020B0604020202020204" pitchFamily="34" charset="0"/>
              <a:ea typeface="Times New Roman" panose="02020603050405020304" pitchFamily="18" charset="0"/>
              <a:cs typeface="Helvetica" panose="020B0604020202020204" pitchFamily="34" charset="0"/>
            </a:endParaRPr>
          </a:p>
          <a:p>
            <a:pPr>
              <a:lnSpc>
                <a:spcPts val="1425"/>
              </a:lnSpc>
            </a:pPr>
            <a:r>
              <a:rPr lang="en-GB" sz="1100" dirty="0">
                <a:effectLst/>
                <a:latin typeface="Helvetica" panose="020B0604020202020204" pitchFamily="34" charset="0"/>
                <a:ea typeface="Times New Roman" panose="02020603050405020304" pitchFamily="18" charset="0"/>
                <a:cs typeface="Helvetica" panose="020B0604020202020204" pitchFamily="34" charset="0"/>
              </a:rPr>
              <a:t> </a:t>
            </a:r>
            <a:endParaRPr lang="en-IE" sz="1100" dirty="0">
              <a:effectLst/>
              <a:latin typeface="Helvetica" panose="020B0604020202020204" pitchFamily="34" charset="0"/>
              <a:ea typeface="Times New Roman" panose="02020603050405020304" pitchFamily="18" charset="0"/>
              <a:cs typeface="Helvetica" panose="020B0604020202020204" pitchFamily="34" charset="0"/>
            </a:endParaRPr>
          </a:p>
          <a:p>
            <a:pPr>
              <a:lnSpc>
                <a:spcPts val="1425"/>
              </a:lnSpc>
            </a:pPr>
            <a:r>
              <a:rPr lang="en-GB" sz="1100" dirty="0">
                <a:effectLst/>
                <a:latin typeface="Helvetica" panose="020B0604020202020204" pitchFamily="34" charset="0"/>
                <a:ea typeface="Times New Roman" panose="02020603050405020304" pitchFamily="18" charset="0"/>
                <a:cs typeface="Helvetica" panose="020B0604020202020204" pitchFamily="34" charset="0"/>
              </a:rPr>
              <a:t>Vhi is the largest health insurer with over 1.2m members and c.47% market share. To better meet the needs of our members, Vhi is evolving, moving beyond insurance cover to include healthcare provision with over 630,000+ healthcare interactions across our Health &amp; Wellbeing facilities and services. </a:t>
            </a:r>
            <a:endParaRPr lang="en-IE" sz="1100" dirty="0">
              <a:effectLst/>
              <a:latin typeface="Helvetica" panose="020B0604020202020204" pitchFamily="34" charset="0"/>
              <a:ea typeface="Times New Roman" panose="02020603050405020304" pitchFamily="18" charset="0"/>
              <a:cs typeface="Helvetica" panose="020B0604020202020204" pitchFamily="34" charset="0"/>
            </a:endParaRPr>
          </a:p>
          <a:p>
            <a:pPr>
              <a:lnSpc>
                <a:spcPts val="1425"/>
              </a:lnSpc>
            </a:pPr>
            <a:r>
              <a:rPr lang="en-GB" sz="1100" dirty="0">
                <a:effectLst/>
                <a:latin typeface="Helvetica" panose="020B0604020202020204" pitchFamily="34" charset="0"/>
                <a:ea typeface="Times New Roman" panose="02020603050405020304" pitchFamily="18" charset="0"/>
                <a:cs typeface="Helvetica" panose="020B0604020202020204" pitchFamily="34" charset="0"/>
              </a:rPr>
              <a:t> </a:t>
            </a:r>
            <a:endParaRPr lang="en-IE" sz="1100" dirty="0">
              <a:effectLst/>
              <a:latin typeface="Helvetica" panose="020B0604020202020204" pitchFamily="34" charset="0"/>
              <a:ea typeface="Times New Roman" panose="02020603050405020304" pitchFamily="18" charset="0"/>
              <a:cs typeface="Helvetica" panose="020B0604020202020204" pitchFamily="34" charset="0"/>
            </a:endParaRPr>
          </a:p>
          <a:p>
            <a:pPr>
              <a:lnSpc>
                <a:spcPts val="1425"/>
              </a:lnSpc>
            </a:pPr>
            <a:r>
              <a:rPr lang="en-GB" sz="1100" dirty="0">
                <a:effectLst/>
                <a:latin typeface="Helvetica" panose="020B0604020202020204" pitchFamily="34" charset="0"/>
                <a:ea typeface="Times New Roman" panose="02020603050405020304" pitchFamily="18" charset="0"/>
                <a:cs typeface="Helvetica" panose="020B0604020202020204" pitchFamily="34" charset="0"/>
              </a:rPr>
              <a:t>Wherever possible we want to support our members in health, prevent disease, improve outcomes, and deliver improved quality of life for our members. We </a:t>
            </a:r>
            <a:r>
              <a:rPr lang="en-GB" sz="1100" dirty="0">
                <a:effectLst/>
                <a:latin typeface="Helvetica" panose="020B0604020202020204" pitchFamily="34" charset="0"/>
                <a:ea typeface="Calibri" panose="020F0502020204030204" pitchFamily="34" charset="0"/>
                <a:cs typeface="Helvetica" panose="020B0604020202020204" pitchFamily="34" charset="0"/>
              </a:rPr>
              <a:t>are taking a 360 view of our members care and healthcare needs now and, in the future, and are responding by growing our own provision services, developing strategic healthcare partnerships, and enabling the best care pathways for them.</a:t>
            </a:r>
            <a:endParaRPr lang="en-IE" sz="1100" dirty="0">
              <a:latin typeface="Helvetica" panose="020B0604020202020204" pitchFamily="34" charset="0"/>
              <a:cs typeface="Helvetica" panose="020B0604020202020204" pitchFamily="34" charset="0"/>
            </a:endParaRPr>
          </a:p>
        </p:txBody>
      </p:sp>
      <p:sp>
        <p:nvSpPr>
          <p:cNvPr id="6" name="TextBox 5">
            <a:extLst>
              <a:ext uri="{FF2B5EF4-FFF2-40B4-BE49-F238E27FC236}">
                <a16:creationId xmlns:a16="http://schemas.microsoft.com/office/drawing/2014/main" id="{D2633903-4E06-CE5E-AF08-3FD18E701158}"/>
              </a:ext>
            </a:extLst>
          </p:cNvPr>
          <p:cNvSpPr txBox="1"/>
          <p:nvPr/>
        </p:nvSpPr>
        <p:spPr>
          <a:xfrm>
            <a:off x="370691" y="1085650"/>
            <a:ext cx="6179126" cy="461665"/>
          </a:xfrm>
          <a:prstGeom prst="rect">
            <a:avLst/>
          </a:prstGeom>
          <a:noFill/>
        </p:spPr>
        <p:txBody>
          <a:bodyPr wrap="square">
            <a:spAutoFit/>
          </a:bodyPr>
          <a:lstStyle/>
          <a:p>
            <a:r>
              <a:rPr lang="en-IE" sz="2400" b="1" dirty="0">
                <a:solidFill>
                  <a:schemeClr val="accent1"/>
                </a:solidFill>
                <a:latin typeface="Helvetica" panose="020B0604020202020204" pitchFamily="34" charset="0"/>
                <a:cs typeface="Helvetica" panose="020B0604020202020204" pitchFamily="34" charset="0"/>
              </a:rPr>
              <a:t>Overview of Vhi</a:t>
            </a:r>
            <a:endParaRPr lang="en-IE" sz="2400" b="1" baseline="30000" dirty="0">
              <a:solidFill>
                <a:schemeClr val="accent1"/>
              </a:solidFill>
              <a:latin typeface="Helvetica" panose="020B0604020202020204" pitchFamily="34" charset="0"/>
              <a:cs typeface="Helvetica" panose="020B0604020202020204" pitchFamily="34" charset="0"/>
            </a:endParaRPr>
          </a:p>
        </p:txBody>
      </p:sp>
      <p:sp>
        <p:nvSpPr>
          <p:cNvPr id="7" name="TextBox 6">
            <a:extLst>
              <a:ext uri="{FF2B5EF4-FFF2-40B4-BE49-F238E27FC236}">
                <a16:creationId xmlns:a16="http://schemas.microsoft.com/office/drawing/2014/main" id="{01D85BC6-209E-FBFA-9E9A-BC6C9813B5E6}"/>
              </a:ext>
            </a:extLst>
          </p:cNvPr>
          <p:cNvSpPr txBox="1"/>
          <p:nvPr/>
        </p:nvSpPr>
        <p:spPr>
          <a:xfrm>
            <a:off x="370691" y="3611796"/>
            <a:ext cx="6179126" cy="461665"/>
          </a:xfrm>
          <a:prstGeom prst="rect">
            <a:avLst/>
          </a:prstGeom>
          <a:noFill/>
        </p:spPr>
        <p:txBody>
          <a:bodyPr wrap="square">
            <a:spAutoFit/>
          </a:bodyPr>
          <a:lstStyle/>
          <a:p>
            <a:r>
              <a:rPr lang="en-IE" sz="2400" b="1" dirty="0">
                <a:solidFill>
                  <a:schemeClr val="accent1"/>
                </a:solidFill>
                <a:latin typeface="Helvetica" panose="020B0604020202020204" pitchFamily="34" charset="0"/>
                <a:cs typeface="Helvetica" panose="020B0604020202020204" pitchFamily="34" charset="0"/>
              </a:rPr>
              <a:t>Challenge</a:t>
            </a:r>
            <a:endParaRPr lang="en-IE" sz="2400" b="1" baseline="30000" dirty="0">
              <a:solidFill>
                <a:schemeClr val="accent1"/>
              </a:solidFill>
              <a:latin typeface="Helvetica" panose="020B0604020202020204" pitchFamily="34" charset="0"/>
              <a:cs typeface="Helvetica" panose="020B0604020202020204" pitchFamily="34" charset="0"/>
            </a:endParaRPr>
          </a:p>
        </p:txBody>
      </p:sp>
      <p:sp>
        <p:nvSpPr>
          <p:cNvPr id="8" name="TextBox 7">
            <a:extLst>
              <a:ext uri="{FF2B5EF4-FFF2-40B4-BE49-F238E27FC236}">
                <a16:creationId xmlns:a16="http://schemas.microsoft.com/office/drawing/2014/main" id="{5FB3B8C3-CD45-DE2A-089F-98BE5E58B856}"/>
              </a:ext>
            </a:extLst>
          </p:cNvPr>
          <p:cNvSpPr txBox="1"/>
          <p:nvPr/>
        </p:nvSpPr>
        <p:spPr>
          <a:xfrm>
            <a:off x="370691" y="4318652"/>
            <a:ext cx="9530691" cy="618118"/>
          </a:xfrm>
          <a:prstGeom prst="rect">
            <a:avLst/>
          </a:prstGeom>
          <a:solidFill>
            <a:schemeClr val="bg1">
              <a:lumMod val="95000"/>
            </a:schemeClr>
          </a:solidFill>
        </p:spPr>
        <p:txBody>
          <a:bodyPr wrap="square">
            <a:spAutoFit/>
          </a:bodyPr>
          <a:lstStyle/>
          <a:p>
            <a:pPr>
              <a:lnSpc>
                <a:spcPts val="1425"/>
              </a:lnSpc>
            </a:pPr>
            <a:r>
              <a:rPr lang="en-GB" sz="1100" b="0" i="0" dirty="0">
                <a:solidFill>
                  <a:srgbClr val="242424"/>
                </a:solidFill>
                <a:effectLst/>
                <a:latin typeface="Helvetica" panose="020B0604020202020204" pitchFamily="34" charset="0"/>
                <a:cs typeface="Helvetica" panose="020B0604020202020204" pitchFamily="34" charset="0"/>
              </a:rPr>
              <a:t>With the rise of AI-powered search tools like ChatGPT, consumers are transforming the way they compare and evaluate insurance plans. Vhi is committed to finding effective solutions that optimise search results, ensuring they are accurate, helpful, and highlight the unique value of our offerings beyond a price comparisons.</a:t>
            </a:r>
            <a:endParaRPr lang="en-IE" sz="11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068642976"/>
      </p:ext>
    </p:extLst>
  </p:cSld>
  <p:clrMapOvr>
    <a:masterClrMapping/>
  </p:clrMapOvr>
</p:sld>
</file>

<file path=ppt/theme/theme1.xml><?xml version="1.0" encoding="utf-8"?>
<a:theme xmlns:a="http://schemas.openxmlformats.org/drawingml/2006/main" name="Content Slides">
  <a:themeElements>
    <a:clrScheme name="New VHI template">
      <a:dk1>
        <a:srgbClr val="000000"/>
      </a:dk1>
      <a:lt1>
        <a:srgbClr val="FFFFFF"/>
      </a:lt1>
      <a:dk2>
        <a:srgbClr val="FEFFFF"/>
      </a:dk2>
      <a:lt2>
        <a:srgbClr val="FEFFFF"/>
      </a:lt2>
      <a:accent1>
        <a:srgbClr val="510D77"/>
      </a:accent1>
      <a:accent2>
        <a:srgbClr val="C30D3C"/>
      </a:accent2>
      <a:accent3>
        <a:srgbClr val="028D91"/>
      </a:accent3>
      <a:accent4>
        <a:srgbClr val="ED816F"/>
      </a:accent4>
      <a:accent5>
        <a:srgbClr val="002758"/>
      </a:accent5>
      <a:accent6>
        <a:srgbClr val="539B6B"/>
      </a:accent6>
      <a:hlink>
        <a:srgbClr val="99D3FF"/>
      </a:hlink>
      <a:folHlink>
        <a:srgbClr val="FBB117"/>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547cbee8-cb09-40b2-b984-c26657590984}" enabled="1" method="Standard" siteId="{76b5c509-8a79-4348-8160-d0308cb78a66}" contentBits="0" removed="0"/>
</clbl:labelList>
</file>

<file path=docProps/app.xml><?xml version="1.0" encoding="utf-8"?>
<Properties xmlns="http://schemas.openxmlformats.org/officeDocument/2006/extended-properties" xmlns:vt="http://schemas.openxmlformats.org/officeDocument/2006/docPropsVTypes">
  <TotalTime>3511</TotalTime>
  <Words>216</Words>
  <Application>Microsoft Office PowerPoint</Application>
  <PresentationFormat>Widescreen</PresentationFormat>
  <Paragraphs>10</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vt:lpstr>
      <vt:lpstr>Courier New</vt:lpstr>
      <vt:lpstr>Helvetica</vt:lpstr>
      <vt:lpstr>Content Slides</vt:lpstr>
      <vt:lpstr>Innovation Exchange - Challenge</vt:lpstr>
    </vt:vector>
  </TitlesOfParts>
  <Company>Voluntary Health Insurance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 – 16th of July</dc:title>
  <dc:creator>Barry Shanahan</dc:creator>
  <cp:lastModifiedBy>Rachel Hubble</cp:lastModifiedBy>
  <cp:revision>787</cp:revision>
  <dcterms:created xsi:type="dcterms:W3CDTF">2024-07-11T09:53:37Z</dcterms:created>
  <dcterms:modified xsi:type="dcterms:W3CDTF">2025-02-07T13:03:16Z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-1475059996</vt:i4>
  </property>
  <property fmtid="{D5CDD505-2E9C-101B-9397-08002B2CF9AE}" pid="3" name="_NewReviewCycle">
    <vt:lpwstr/>
  </property>
  <property fmtid="{D5CDD505-2E9C-101B-9397-08002B2CF9AE}" pid="4" name="_EmailSubject">
    <vt:lpwstr>Vhi challenge</vt:lpwstr>
  </property>
  <property fmtid="{D5CDD505-2E9C-101B-9397-08002B2CF9AE}" pid="5" name="_AuthorEmail">
    <vt:lpwstr>Frederick.Sanchez@vhi.ie</vt:lpwstr>
  </property>
  <property fmtid="{D5CDD505-2E9C-101B-9397-08002B2CF9AE}" pid="6" name="_AuthorEmailDisplayName">
    <vt:lpwstr>Frederick Sanchez</vt:lpwstr>
  </property>
  <property fmtid="{D5CDD505-2E9C-101B-9397-08002B2CF9AE}" pid="7" name="_PreviousAdHocReviewCycleID">
    <vt:i4>1481517190</vt:i4>
  </property>
</Properties>
</file>