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50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FE81B-25AF-9A1F-BA3F-AC5C3895D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B93C3-DF38-3448-CFA0-4699A38FC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E4295-D17C-72D6-CD02-E856CEAB4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B02AD-C619-6A6B-01A3-DBA84A6F7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78E9E-DCD3-1050-6A0C-322245FAB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434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1F5E3-B47F-DA05-CF08-42C1CAE44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BFEC6-E8EE-A0B6-CC77-6F39232D0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7211F-9334-F604-6060-F16A81CF2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C6CF9-6FDE-9BDF-60B5-5518A7BE2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41012-A695-8B3E-63F3-6B115F60F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8811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B3E821-5059-CC66-ACE4-2713A43E6A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2DEADE-7FA6-5E96-D22C-4E900F008B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6EF6A-589A-0C28-B330-6432C938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08AEA-93D7-15F6-F39A-03B2B25CD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12747-E9AC-EF5A-4098-3C6330749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050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6F44C9A9-0E74-4918-9B66-273196D2956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4FD74D9D-1BEE-4A13-ABAA-5FBA5C4D1BF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rgbClr val="92D050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595" y="299101"/>
            <a:ext cx="10515600" cy="676275"/>
          </a:xfrm>
        </p:spPr>
        <p:txBody>
          <a:bodyPr anchor="b">
            <a:normAutofit/>
          </a:bodyPr>
          <a:lstStyle>
            <a:lvl1pPr algn="l">
              <a:defRPr sz="4000" cap="none" baseline="0">
                <a:solidFill>
                  <a:srgbClr val="7E7D7E"/>
                </a:solidFill>
                <a:latin typeface="Source Sans Pro" panose="020B0503030403020204" pitchFamily="34" charset="0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Airport Catchment Area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DBBD-D278-4F5A-BD28-172F5B157E8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93286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0066" y="1898650"/>
            <a:ext cx="10515599" cy="701675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258EB2BC-F42B-4177-83EB-F2D2BF76129C}"/>
              </a:ext>
            </a:extLst>
          </p:cNvPr>
          <p:cNvSpPr/>
          <p:nvPr userDrawn="1"/>
        </p:nvSpPr>
        <p:spPr>
          <a:xfrm>
            <a:off x="516979" y="1053530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55960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D0525F80-1CD7-406E-A2B0-ACB0CD78A3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1311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73985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F4C9083C-573A-4951-8064-8A2074E45857}"/>
              </a:ext>
            </a:extLst>
          </p:cNvPr>
          <p:cNvGrpSpPr/>
          <p:nvPr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24D028E-B0C2-46BA-B6A7-734B26FEA98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FD2C3DF-070C-48BB-8EC1-3FE31FCD20DC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503CC8C-61AD-4DAB-B26E-509EA44669D4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rgbClr val="92D0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BB58BBD-BF4B-44A6-A2C8-AF1BE81D516E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rgbClr val="92D0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02EAB3F-89ED-4532-AC15-8D6D0DE40EEB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14D3737-C4D1-46DE-A197-29A638CA1F3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175D1B4-61CD-B6BC-AC03-DE89040868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595" y="6130531"/>
            <a:ext cx="1361961" cy="54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1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B0E41-1776-1242-61AC-7F44059BB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9E51B-66B1-6F4B-8A1A-04C8C3EEA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84E6B-1F21-79E9-4B14-8908698FD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F789A-80C4-31F2-B733-788A6A4F9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90720-5EC2-8879-7738-496AA9D68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058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6A694-C5EF-55D0-8164-9DEE98EAE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845AEC-21E3-5F02-E7BB-7F5D89AC8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F82A3-560D-4BE7-7CEA-72A272436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558D8-CFEF-4DCE-C69A-CACF994E8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3E413B-34FC-44B7-E6AC-8BB50267F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5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A701B-F9C2-93A6-81AE-2C4E3F043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FA922-236C-689F-9A0C-935BD9E5A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280A1-4EA6-D5DF-CF41-5A39C883C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DBB59-2806-0AEE-F872-21D436C5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80330-D3C0-5CE0-AD4C-D17E2878A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C3665-E540-EA2C-2EC3-0803213AF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654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BBF54-EE11-94B3-72F5-70C5B6264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B1F03-D7D3-FA39-4258-B74AE81A4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6D4160-8FA5-3D4B-AF72-852F6497C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E12C75-60A6-0DFD-06DA-3288148A4C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8110E7-2927-1E7F-C953-B5835C574A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793DDC-9B34-1203-91D4-A15AA801C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0B2685-5976-4DEC-F71A-F5B5482E1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A56E19-6216-9CF8-4870-B99258F18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22627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FB881-7B5E-8E24-07CE-F9E2541DF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ADEE85-C836-BD37-049C-537526BCE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03667F-DE41-73A0-5B02-B275FC8C1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B646E-6FED-6BB4-3E7C-7BFD85C68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2651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388DD2-E7BC-5E02-5947-5C97067F1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5E6F20-AED9-BA1E-EF91-DE4C22A8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594A8-99E6-6446-8F77-9E92F774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963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E92E2-F5D4-5864-ADF9-DFCDF6180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F1D13-323D-6D51-0CBA-F5D06AE87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09CE62-1E68-B1EA-3F4A-69F1BC2BC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1F7B9-CB6B-E5FC-22E3-80D7F7AC3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64430D-E45B-95FA-427C-DE5747EC8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BF3ED-5FAB-3BF3-92F3-02CF90ECE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463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E872-6D59-4C94-4BCB-E88B7A0D0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094A67-DE55-974B-60AC-B0E6EE8FB7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9F111-3F06-2AC5-182E-08C410B232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85CE8-F80B-7BCB-2B0B-7E50383AC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46E7C-4D40-7024-F785-0CE5FA495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6C73C-9935-EEBA-D2DB-0CB9FBEF3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77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B91FA6-15CE-0D47-B7FB-122813306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D61C04-AAA8-9935-AB4F-4140DC40D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74F50-8A16-C9A3-D7E1-728060F61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9B3C2B-9CFB-49DC-9FF8-F39795F45D02}" type="datetimeFigureOut">
              <a:rPr lang="en-IE" smtClean="0"/>
              <a:t>24/02/2025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EF5B5-F13F-CE90-4AE2-787CBBA53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9C6BF-55CC-6646-027B-47AA8B44B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571F4F-424B-4F3C-A867-01D5E81257C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930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EA2AB-8602-F745-388D-4FF027321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79CC8-2EBC-1E18-742A-96DB99B0B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Challenge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111790-8DC4-5907-9956-62E5FE002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44" name="Data Text 4">
            <a:extLst>
              <a:ext uri="{FF2B5EF4-FFF2-40B4-BE49-F238E27FC236}">
                <a16:creationId xmlns:a16="http://schemas.microsoft.com/office/drawing/2014/main" id="{61EECC55-CD18-5BEA-E37C-E8AC3FA2D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233" y="5109380"/>
            <a:ext cx="295177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</a:rPr>
              <a:t>Double visitor numbers to </a:t>
            </a:r>
          </a:p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</a:rPr>
              <a:t>the region by 2028</a:t>
            </a:r>
            <a:endParaRPr kumimoji="0" lang="en-US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8" name="Data Text 3">
            <a:extLst>
              <a:ext uri="{FF2B5EF4-FFF2-40B4-BE49-F238E27FC236}">
                <a16:creationId xmlns:a16="http://schemas.microsoft.com/office/drawing/2014/main" id="{ADEF334D-43DE-E6F2-9696-A93625038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6824" y="4072346"/>
            <a:ext cx="244198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</a:rPr>
              <a:t>Support new services </a:t>
            </a:r>
          </a:p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</a:rPr>
              <a:t>from Europe &amp; US</a:t>
            </a: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2" name="Data Text 2">
            <a:extLst>
              <a:ext uri="{FF2B5EF4-FFF2-40B4-BE49-F238E27FC236}">
                <a16:creationId xmlns:a16="http://schemas.microsoft.com/office/drawing/2014/main" id="{73A08A9D-CF1C-4ADB-76F3-47E793E09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0069" y="3172151"/>
            <a:ext cx="291326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</a:rPr>
              <a:t>Expand the route network</a:t>
            </a: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6" name="Data Text 1">
            <a:extLst>
              <a:ext uri="{FF2B5EF4-FFF2-40B4-BE49-F238E27FC236}">
                <a16:creationId xmlns:a16="http://schemas.microsoft.com/office/drawing/2014/main" id="{D84A830E-9EA2-2F56-5B50-FDC7D6418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9647" y="2025319"/>
            <a:ext cx="317176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1600" b="1" dirty="0">
                <a:solidFill>
                  <a:srgbClr val="FFFFFF"/>
                </a:solidFill>
                <a:latin typeface="Source Sans Pro" panose="020B0503030403020204" pitchFamily="34" charset="0"/>
              </a:rPr>
              <a:t>Grow Passenger numbers to </a:t>
            </a:r>
          </a:p>
          <a:p>
            <a:pPr defTabSz="685800"/>
            <a:r>
              <a:rPr lang="en-US" altLang="en-US" sz="1600" b="1" dirty="0">
                <a:solidFill>
                  <a:srgbClr val="FFFFFF"/>
                </a:solidFill>
                <a:latin typeface="Source Sans Pro" panose="020B0503030403020204" pitchFamily="34" charset="0"/>
              </a:rPr>
              <a:t>1m by 2027</a:t>
            </a:r>
            <a:endParaRPr lang="en-US" altLang="en-US" sz="1600" b="1" dirty="0">
              <a:solidFill>
                <a:prstClr val="black"/>
              </a:solidFill>
              <a:latin typeface="Source Sans Pro" panose="020B0503030403020204" pitchFamily="34" charset="0"/>
            </a:endParaRPr>
          </a:p>
        </p:txBody>
      </p:sp>
      <p:sp>
        <p:nvSpPr>
          <p:cNvPr id="57" name="Checkmark 4">
            <a:extLst>
              <a:ext uri="{FF2B5EF4-FFF2-40B4-BE49-F238E27FC236}">
                <a16:creationId xmlns:a16="http://schemas.microsoft.com/office/drawing/2014/main" id="{4C2A0029-3C50-B426-BC4A-FC748AAC1379}"/>
              </a:ext>
            </a:extLst>
          </p:cNvPr>
          <p:cNvSpPr>
            <a:spLocks/>
          </p:cNvSpPr>
          <p:nvPr/>
        </p:nvSpPr>
        <p:spPr bwMode="auto">
          <a:xfrm>
            <a:off x="3552644" y="5333365"/>
            <a:ext cx="229057" cy="171844"/>
          </a:xfrm>
          <a:custGeom>
            <a:avLst/>
            <a:gdLst>
              <a:gd name="T0" fmla="*/ 154 w 157"/>
              <a:gd name="T1" fmla="*/ 30 h 120"/>
              <a:gd name="T2" fmla="*/ 81 w 157"/>
              <a:gd name="T3" fmla="*/ 103 h 120"/>
              <a:gd name="T4" fmla="*/ 67 w 157"/>
              <a:gd name="T5" fmla="*/ 117 h 120"/>
              <a:gd name="T6" fmla="*/ 60 w 157"/>
              <a:gd name="T7" fmla="*/ 120 h 120"/>
              <a:gd name="T8" fmla="*/ 53 w 157"/>
              <a:gd name="T9" fmla="*/ 117 h 120"/>
              <a:gd name="T10" fmla="*/ 40 w 157"/>
              <a:gd name="T11" fmla="*/ 103 h 120"/>
              <a:gd name="T12" fmla="*/ 3 w 157"/>
              <a:gd name="T13" fmla="*/ 67 h 120"/>
              <a:gd name="T14" fmla="*/ 0 w 157"/>
              <a:gd name="T15" fmla="*/ 60 h 120"/>
              <a:gd name="T16" fmla="*/ 3 w 157"/>
              <a:gd name="T17" fmla="*/ 53 h 120"/>
              <a:gd name="T18" fmla="*/ 17 w 157"/>
              <a:gd name="T19" fmla="*/ 39 h 120"/>
              <a:gd name="T20" fmla="*/ 24 w 157"/>
              <a:gd name="T21" fmla="*/ 37 h 120"/>
              <a:gd name="T22" fmla="*/ 30 w 157"/>
              <a:gd name="T23" fmla="*/ 39 h 120"/>
              <a:gd name="T24" fmla="*/ 60 w 157"/>
              <a:gd name="T25" fmla="*/ 69 h 120"/>
              <a:gd name="T26" fmla="*/ 126 w 157"/>
              <a:gd name="T27" fmla="*/ 3 h 120"/>
              <a:gd name="T28" fmla="*/ 133 w 157"/>
              <a:gd name="T29" fmla="*/ 0 h 120"/>
              <a:gd name="T30" fmla="*/ 140 w 157"/>
              <a:gd name="T31" fmla="*/ 3 h 120"/>
              <a:gd name="T32" fmla="*/ 154 w 157"/>
              <a:gd name="T33" fmla="*/ 17 h 120"/>
              <a:gd name="T34" fmla="*/ 157 w 157"/>
              <a:gd name="T35" fmla="*/ 23 h 120"/>
              <a:gd name="T36" fmla="*/ 154 w 157"/>
              <a:gd name="T37" fmla="*/ 3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7" h="120">
                <a:moveTo>
                  <a:pt x="154" y="30"/>
                </a:moveTo>
                <a:cubicBezTo>
                  <a:pt x="81" y="103"/>
                  <a:pt x="81" y="103"/>
                  <a:pt x="81" y="103"/>
                </a:cubicBezTo>
                <a:cubicBezTo>
                  <a:pt x="67" y="117"/>
                  <a:pt x="67" y="117"/>
                  <a:pt x="67" y="117"/>
                </a:cubicBezTo>
                <a:cubicBezTo>
                  <a:pt x="65" y="119"/>
                  <a:pt x="63" y="120"/>
                  <a:pt x="60" y="120"/>
                </a:cubicBezTo>
                <a:cubicBezTo>
                  <a:pt x="58" y="120"/>
                  <a:pt x="55" y="119"/>
                  <a:pt x="53" y="117"/>
                </a:cubicBezTo>
                <a:cubicBezTo>
                  <a:pt x="40" y="103"/>
                  <a:pt x="40" y="103"/>
                  <a:pt x="40" y="103"/>
                </a:cubicBezTo>
                <a:cubicBezTo>
                  <a:pt x="3" y="67"/>
                  <a:pt x="3" y="67"/>
                  <a:pt x="3" y="67"/>
                </a:cubicBezTo>
                <a:cubicBezTo>
                  <a:pt x="1" y="65"/>
                  <a:pt x="0" y="63"/>
                  <a:pt x="0" y="60"/>
                </a:cubicBezTo>
                <a:cubicBezTo>
                  <a:pt x="0" y="57"/>
                  <a:pt x="1" y="55"/>
                  <a:pt x="3" y="53"/>
                </a:cubicBezTo>
                <a:cubicBezTo>
                  <a:pt x="17" y="39"/>
                  <a:pt x="17" y="39"/>
                  <a:pt x="17" y="39"/>
                </a:cubicBezTo>
                <a:cubicBezTo>
                  <a:pt x="19" y="38"/>
                  <a:pt x="21" y="37"/>
                  <a:pt x="24" y="37"/>
                </a:cubicBezTo>
                <a:cubicBezTo>
                  <a:pt x="26" y="37"/>
                  <a:pt x="29" y="38"/>
                  <a:pt x="30" y="39"/>
                </a:cubicBezTo>
                <a:cubicBezTo>
                  <a:pt x="60" y="69"/>
                  <a:pt x="60" y="69"/>
                  <a:pt x="60" y="69"/>
                </a:cubicBezTo>
                <a:cubicBezTo>
                  <a:pt x="126" y="3"/>
                  <a:pt x="126" y="3"/>
                  <a:pt x="126" y="3"/>
                </a:cubicBezTo>
                <a:cubicBezTo>
                  <a:pt x="128" y="1"/>
                  <a:pt x="131" y="0"/>
                  <a:pt x="133" y="0"/>
                </a:cubicBezTo>
                <a:cubicBezTo>
                  <a:pt x="136" y="0"/>
                  <a:pt x="138" y="1"/>
                  <a:pt x="140" y="3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6" y="18"/>
                  <a:pt x="157" y="21"/>
                  <a:pt x="157" y="23"/>
                </a:cubicBezTo>
                <a:cubicBezTo>
                  <a:pt x="157" y="26"/>
                  <a:pt x="156" y="28"/>
                  <a:pt x="154" y="3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seo Sans 500"/>
            </a:endParaRPr>
          </a:p>
        </p:txBody>
      </p:sp>
      <p:sp>
        <p:nvSpPr>
          <p:cNvPr id="58" name="Checkmark 3">
            <a:extLst>
              <a:ext uri="{FF2B5EF4-FFF2-40B4-BE49-F238E27FC236}">
                <a16:creationId xmlns:a16="http://schemas.microsoft.com/office/drawing/2014/main" id="{F43936C5-EDE3-FF35-A481-C357C8DF822C}"/>
              </a:ext>
            </a:extLst>
          </p:cNvPr>
          <p:cNvSpPr>
            <a:spLocks/>
          </p:cNvSpPr>
          <p:nvPr/>
        </p:nvSpPr>
        <p:spPr bwMode="auto">
          <a:xfrm>
            <a:off x="4072839" y="4231087"/>
            <a:ext cx="229057" cy="170413"/>
          </a:xfrm>
          <a:custGeom>
            <a:avLst/>
            <a:gdLst>
              <a:gd name="T0" fmla="*/ 154 w 157"/>
              <a:gd name="T1" fmla="*/ 30 h 120"/>
              <a:gd name="T2" fmla="*/ 81 w 157"/>
              <a:gd name="T3" fmla="*/ 103 h 120"/>
              <a:gd name="T4" fmla="*/ 67 w 157"/>
              <a:gd name="T5" fmla="*/ 117 h 120"/>
              <a:gd name="T6" fmla="*/ 60 w 157"/>
              <a:gd name="T7" fmla="*/ 120 h 120"/>
              <a:gd name="T8" fmla="*/ 53 w 157"/>
              <a:gd name="T9" fmla="*/ 117 h 120"/>
              <a:gd name="T10" fmla="*/ 40 w 157"/>
              <a:gd name="T11" fmla="*/ 103 h 120"/>
              <a:gd name="T12" fmla="*/ 3 w 157"/>
              <a:gd name="T13" fmla="*/ 67 h 120"/>
              <a:gd name="T14" fmla="*/ 0 w 157"/>
              <a:gd name="T15" fmla="*/ 60 h 120"/>
              <a:gd name="T16" fmla="*/ 3 w 157"/>
              <a:gd name="T17" fmla="*/ 53 h 120"/>
              <a:gd name="T18" fmla="*/ 17 w 157"/>
              <a:gd name="T19" fmla="*/ 39 h 120"/>
              <a:gd name="T20" fmla="*/ 24 w 157"/>
              <a:gd name="T21" fmla="*/ 37 h 120"/>
              <a:gd name="T22" fmla="*/ 31 w 157"/>
              <a:gd name="T23" fmla="*/ 39 h 120"/>
              <a:gd name="T24" fmla="*/ 60 w 157"/>
              <a:gd name="T25" fmla="*/ 69 h 120"/>
              <a:gd name="T26" fmla="*/ 127 w 157"/>
              <a:gd name="T27" fmla="*/ 3 h 120"/>
              <a:gd name="T28" fmla="*/ 133 w 157"/>
              <a:gd name="T29" fmla="*/ 0 h 120"/>
              <a:gd name="T30" fmla="*/ 140 w 157"/>
              <a:gd name="T31" fmla="*/ 3 h 120"/>
              <a:gd name="T32" fmla="*/ 154 w 157"/>
              <a:gd name="T33" fmla="*/ 17 h 120"/>
              <a:gd name="T34" fmla="*/ 157 w 157"/>
              <a:gd name="T35" fmla="*/ 23 h 120"/>
              <a:gd name="T36" fmla="*/ 154 w 157"/>
              <a:gd name="T37" fmla="*/ 3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7" h="120">
                <a:moveTo>
                  <a:pt x="154" y="30"/>
                </a:moveTo>
                <a:cubicBezTo>
                  <a:pt x="81" y="103"/>
                  <a:pt x="81" y="103"/>
                  <a:pt x="81" y="103"/>
                </a:cubicBezTo>
                <a:cubicBezTo>
                  <a:pt x="67" y="117"/>
                  <a:pt x="67" y="117"/>
                  <a:pt x="67" y="117"/>
                </a:cubicBezTo>
                <a:cubicBezTo>
                  <a:pt x="65" y="119"/>
                  <a:pt x="63" y="120"/>
                  <a:pt x="60" y="120"/>
                </a:cubicBezTo>
                <a:cubicBezTo>
                  <a:pt x="58" y="120"/>
                  <a:pt x="55" y="119"/>
                  <a:pt x="53" y="117"/>
                </a:cubicBezTo>
                <a:cubicBezTo>
                  <a:pt x="40" y="103"/>
                  <a:pt x="40" y="103"/>
                  <a:pt x="40" y="103"/>
                </a:cubicBezTo>
                <a:cubicBezTo>
                  <a:pt x="3" y="67"/>
                  <a:pt x="3" y="67"/>
                  <a:pt x="3" y="67"/>
                </a:cubicBezTo>
                <a:cubicBezTo>
                  <a:pt x="1" y="65"/>
                  <a:pt x="0" y="63"/>
                  <a:pt x="0" y="60"/>
                </a:cubicBezTo>
                <a:cubicBezTo>
                  <a:pt x="0" y="57"/>
                  <a:pt x="1" y="55"/>
                  <a:pt x="3" y="53"/>
                </a:cubicBezTo>
                <a:cubicBezTo>
                  <a:pt x="17" y="39"/>
                  <a:pt x="17" y="39"/>
                  <a:pt x="17" y="39"/>
                </a:cubicBezTo>
                <a:cubicBezTo>
                  <a:pt x="19" y="38"/>
                  <a:pt x="21" y="37"/>
                  <a:pt x="24" y="37"/>
                </a:cubicBezTo>
                <a:cubicBezTo>
                  <a:pt x="26" y="37"/>
                  <a:pt x="29" y="38"/>
                  <a:pt x="31" y="39"/>
                </a:cubicBezTo>
                <a:cubicBezTo>
                  <a:pt x="60" y="69"/>
                  <a:pt x="60" y="69"/>
                  <a:pt x="60" y="69"/>
                </a:cubicBezTo>
                <a:cubicBezTo>
                  <a:pt x="127" y="3"/>
                  <a:pt x="127" y="3"/>
                  <a:pt x="127" y="3"/>
                </a:cubicBezTo>
                <a:cubicBezTo>
                  <a:pt x="128" y="1"/>
                  <a:pt x="131" y="0"/>
                  <a:pt x="133" y="0"/>
                </a:cubicBezTo>
                <a:cubicBezTo>
                  <a:pt x="136" y="0"/>
                  <a:pt x="139" y="1"/>
                  <a:pt x="140" y="3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6" y="18"/>
                  <a:pt x="157" y="21"/>
                  <a:pt x="157" y="23"/>
                </a:cubicBezTo>
                <a:cubicBezTo>
                  <a:pt x="157" y="26"/>
                  <a:pt x="156" y="28"/>
                  <a:pt x="154" y="3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seo Sans 500"/>
            </a:endParaRPr>
          </a:p>
        </p:txBody>
      </p:sp>
      <p:sp>
        <p:nvSpPr>
          <p:cNvPr id="60" name="Checkmark 1">
            <a:extLst>
              <a:ext uri="{FF2B5EF4-FFF2-40B4-BE49-F238E27FC236}">
                <a16:creationId xmlns:a16="http://schemas.microsoft.com/office/drawing/2014/main" id="{B48403EA-8861-C619-22E0-8A40F8776B18}"/>
              </a:ext>
            </a:extLst>
          </p:cNvPr>
          <p:cNvSpPr>
            <a:spLocks/>
          </p:cNvSpPr>
          <p:nvPr/>
        </p:nvSpPr>
        <p:spPr bwMode="auto">
          <a:xfrm>
            <a:off x="3543404" y="2213928"/>
            <a:ext cx="229057" cy="171844"/>
          </a:xfrm>
          <a:custGeom>
            <a:avLst/>
            <a:gdLst>
              <a:gd name="T0" fmla="*/ 154 w 157"/>
              <a:gd name="T1" fmla="*/ 30 h 120"/>
              <a:gd name="T2" fmla="*/ 81 w 157"/>
              <a:gd name="T3" fmla="*/ 103 h 120"/>
              <a:gd name="T4" fmla="*/ 67 w 157"/>
              <a:gd name="T5" fmla="*/ 117 h 120"/>
              <a:gd name="T6" fmla="*/ 60 w 157"/>
              <a:gd name="T7" fmla="*/ 120 h 120"/>
              <a:gd name="T8" fmla="*/ 53 w 157"/>
              <a:gd name="T9" fmla="*/ 117 h 120"/>
              <a:gd name="T10" fmla="*/ 40 w 157"/>
              <a:gd name="T11" fmla="*/ 103 h 120"/>
              <a:gd name="T12" fmla="*/ 3 w 157"/>
              <a:gd name="T13" fmla="*/ 67 h 120"/>
              <a:gd name="T14" fmla="*/ 0 w 157"/>
              <a:gd name="T15" fmla="*/ 60 h 120"/>
              <a:gd name="T16" fmla="*/ 3 w 157"/>
              <a:gd name="T17" fmla="*/ 53 h 120"/>
              <a:gd name="T18" fmla="*/ 17 w 157"/>
              <a:gd name="T19" fmla="*/ 39 h 120"/>
              <a:gd name="T20" fmla="*/ 24 w 157"/>
              <a:gd name="T21" fmla="*/ 37 h 120"/>
              <a:gd name="T22" fmla="*/ 30 w 157"/>
              <a:gd name="T23" fmla="*/ 39 h 120"/>
              <a:gd name="T24" fmla="*/ 60 w 157"/>
              <a:gd name="T25" fmla="*/ 69 h 120"/>
              <a:gd name="T26" fmla="*/ 126 w 157"/>
              <a:gd name="T27" fmla="*/ 3 h 120"/>
              <a:gd name="T28" fmla="*/ 133 w 157"/>
              <a:gd name="T29" fmla="*/ 0 h 120"/>
              <a:gd name="T30" fmla="*/ 140 w 157"/>
              <a:gd name="T31" fmla="*/ 3 h 120"/>
              <a:gd name="T32" fmla="*/ 154 w 157"/>
              <a:gd name="T33" fmla="*/ 17 h 120"/>
              <a:gd name="T34" fmla="*/ 157 w 157"/>
              <a:gd name="T35" fmla="*/ 23 h 120"/>
              <a:gd name="T36" fmla="*/ 154 w 157"/>
              <a:gd name="T37" fmla="*/ 3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7" h="120">
                <a:moveTo>
                  <a:pt x="154" y="30"/>
                </a:moveTo>
                <a:cubicBezTo>
                  <a:pt x="81" y="103"/>
                  <a:pt x="81" y="103"/>
                  <a:pt x="81" y="103"/>
                </a:cubicBezTo>
                <a:cubicBezTo>
                  <a:pt x="67" y="117"/>
                  <a:pt x="67" y="117"/>
                  <a:pt x="67" y="117"/>
                </a:cubicBezTo>
                <a:cubicBezTo>
                  <a:pt x="65" y="119"/>
                  <a:pt x="63" y="120"/>
                  <a:pt x="60" y="120"/>
                </a:cubicBezTo>
                <a:cubicBezTo>
                  <a:pt x="58" y="120"/>
                  <a:pt x="55" y="119"/>
                  <a:pt x="53" y="117"/>
                </a:cubicBezTo>
                <a:cubicBezTo>
                  <a:pt x="40" y="103"/>
                  <a:pt x="40" y="103"/>
                  <a:pt x="40" y="103"/>
                </a:cubicBezTo>
                <a:cubicBezTo>
                  <a:pt x="3" y="67"/>
                  <a:pt x="3" y="67"/>
                  <a:pt x="3" y="67"/>
                </a:cubicBezTo>
                <a:cubicBezTo>
                  <a:pt x="1" y="65"/>
                  <a:pt x="0" y="63"/>
                  <a:pt x="0" y="60"/>
                </a:cubicBezTo>
                <a:cubicBezTo>
                  <a:pt x="0" y="57"/>
                  <a:pt x="1" y="55"/>
                  <a:pt x="3" y="53"/>
                </a:cubicBezTo>
                <a:cubicBezTo>
                  <a:pt x="17" y="39"/>
                  <a:pt x="17" y="39"/>
                  <a:pt x="17" y="39"/>
                </a:cubicBezTo>
                <a:cubicBezTo>
                  <a:pt x="19" y="38"/>
                  <a:pt x="21" y="37"/>
                  <a:pt x="24" y="37"/>
                </a:cubicBezTo>
                <a:cubicBezTo>
                  <a:pt x="26" y="37"/>
                  <a:pt x="29" y="38"/>
                  <a:pt x="30" y="39"/>
                </a:cubicBezTo>
                <a:cubicBezTo>
                  <a:pt x="60" y="69"/>
                  <a:pt x="60" y="69"/>
                  <a:pt x="60" y="69"/>
                </a:cubicBezTo>
                <a:cubicBezTo>
                  <a:pt x="126" y="3"/>
                  <a:pt x="126" y="3"/>
                  <a:pt x="126" y="3"/>
                </a:cubicBezTo>
                <a:cubicBezTo>
                  <a:pt x="128" y="1"/>
                  <a:pt x="131" y="0"/>
                  <a:pt x="133" y="0"/>
                </a:cubicBezTo>
                <a:cubicBezTo>
                  <a:pt x="136" y="0"/>
                  <a:pt x="138" y="1"/>
                  <a:pt x="140" y="3"/>
                </a:cubicBezTo>
                <a:cubicBezTo>
                  <a:pt x="154" y="17"/>
                  <a:pt x="154" y="17"/>
                  <a:pt x="154" y="17"/>
                </a:cubicBezTo>
                <a:cubicBezTo>
                  <a:pt x="156" y="18"/>
                  <a:pt x="157" y="21"/>
                  <a:pt x="157" y="23"/>
                </a:cubicBezTo>
                <a:cubicBezTo>
                  <a:pt x="157" y="26"/>
                  <a:pt x="156" y="28"/>
                  <a:pt x="154" y="3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seo Sans 500"/>
            </a:endParaRPr>
          </a:p>
        </p:txBody>
      </p:sp>
      <p:sp>
        <p:nvSpPr>
          <p:cNvPr id="13" name="TextBox 53">
            <a:extLst>
              <a:ext uri="{FF2B5EF4-FFF2-40B4-BE49-F238E27FC236}">
                <a16:creationId xmlns:a16="http://schemas.microsoft.com/office/drawing/2014/main" id="{0EE38DBC-B3B6-58EF-415D-1C5397691AD8}"/>
              </a:ext>
            </a:extLst>
          </p:cNvPr>
          <p:cNvSpPr txBox="1"/>
          <p:nvPr/>
        </p:nvSpPr>
        <p:spPr>
          <a:xfrm>
            <a:off x="512142" y="830156"/>
            <a:ext cx="9369912" cy="680186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100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r>
              <a:rPr lang="en-US" sz="2100" b="1" u="sng" spc="-20" dirty="0">
                <a:solidFill>
                  <a:srgbClr val="7E7D7E"/>
                </a:solidFill>
              </a:rPr>
              <a:t>Queue Monitoring Technology</a:t>
            </a: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100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r>
              <a:rPr lang="en-US" sz="2100" spc="-20" dirty="0">
                <a:solidFill>
                  <a:srgbClr val="7E7D7E"/>
                </a:solidFill>
              </a:rPr>
              <a:t>1) The airport wishes to introduce new queue monitoring technology which will assist the airport in managing traffic flow through the airport. Key metrics of a new system will be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Time spent at check in desk to departures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Time spent queuing at security screening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Time spent queuing at the Development Fee Payment Point area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Volume of people queuing at each point at any given time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Live queue times to keep passengers informed of expected time to get through security</a:t>
            </a:r>
          </a:p>
          <a:p>
            <a:pPr marL="457200" indent="-457200">
              <a:spcBef>
                <a:spcPts val="200"/>
              </a:spcBef>
              <a:spcAft>
                <a:spcPts val="500"/>
              </a:spcAft>
              <a:buAutoNum type="alphaLcParenBoth"/>
              <a:defRPr/>
            </a:pPr>
            <a:r>
              <a:rPr lang="en-US" sz="2100" spc="-20" dirty="0">
                <a:solidFill>
                  <a:srgbClr val="7E7D7E"/>
                </a:solidFill>
              </a:rPr>
              <a:t>Real time statistics identifying pinch points and peak queue times to assist staff allocation resourcing</a:t>
            </a: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  <a:p>
            <a:pPr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  <a:p>
            <a:pPr fontAlgn="auto">
              <a:spcBef>
                <a:spcPts val="200"/>
              </a:spcBef>
              <a:spcAft>
                <a:spcPts val="500"/>
              </a:spcAft>
              <a:defRPr/>
            </a:pPr>
            <a:endParaRPr lang="en-US" sz="2400" spc="-20" dirty="0">
              <a:solidFill>
                <a:srgbClr val="7E7D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885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Museo Sans 500</vt:lpstr>
      <vt:lpstr>Source Sans Pro</vt:lpstr>
      <vt:lpstr>Office Theme</vt:lpstr>
      <vt:lpstr>Innovation Challenge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Hubble</dc:creator>
  <cp:lastModifiedBy>Rachel Hubble</cp:lastModifiedBy>
  <cp:revision>1</cp:revision>
  <dcterms:created xsi:type="dcterms:W3CDTF">2025-02-24T12:06:57Z</dcterms:created>
  <dcterms:modified xsi:type="dcterms:W3CDTF">2025-02-24T12:07:46Z</dcterms:modified>
</cp:coreProperties>
</file>