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9"/>
  </p:notesMasterIdLst>
  <p:handoutMasterIdLst>
    <p:handoutMasterId r:id="rId20"/>
  </p:handoutMasterIdLst>
  <p:sldIdLst>
    <p:sldId id="256" r:id="rId5"/>
    <p:sldId id="1493" r:id="rId6"/>
    <p:sldId id="1406" r:id="rId7"/>
    <p:sldId id="1407" r:id="rId8"/>
    <p:sldId id="614" r:id="rId9"/>
    <p:sldId id="1433" r:id="rId10"/>
    <p:sldId id="1494" r:id="rId11"/>
    <p:sldId id="1408" r:id="rId12"/>
    <p:sldId id="1435" r:id="rId13"/>
    <p:sldId id="1491" r:id="rId14"/>
    <p:sldId id="1481" r:id="rId15"/>
    <p:sldId id="1495" r:id="rId16"/>
    <p:sldId id="1496" r:id="rId17"/>
    <p:sldId id="1475" r:id="rId18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25749B93-F08F-460C-B05E-DEAA8D293436}">
          <p14:sldIdLst>
            <p14:sldId id="256"/>
            <p14:sldId id="1493"/>
            <p14:sldId id="1406"/>
            <p14:sldId id="1407"/>
            <p14:sldId id="614"/>
            <p14:sldId id="1433"/>
            <p14:sldId id="1494"/>
            <p14:sldId id="1408"/>
            <p14:sldId id="1435"/>
            <p14:sldId id="1491"/>
            <p14:sldId id="1481"/>
            <p14:sldId id="1495"/>
            <p14:sldId id="1496"/>
            <p14:sldId id="1475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E7D7E"/>
    <a:srgbClr val="A0C45E"/>
    <a:srgbClr val="0082A9"/>
    <a:srgbClr val="FAFAFA"/>
    <a:srgbClr val="ECB949"/>
    <a:srgbClr val="32A0DB"/>
    <a:srgbClr val="46B4B3"/>
    <a:srgbClr val="E05D67"/>
    <a:srgbClr val="1FA0C8"/>
    <a:srgbClr val="037C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515" autoAdjust="0"/>
    <p:restoredTop sz="82446" autoAdjust="0"/>
  </p:normalViewPr>
  <p:slideViewPr>
    <p:cSldViewPr snapToGrid="0">
      <p:cViewPr varScale="1">
        <p:scale>
          <a:sx n="94" d="100"/>
          <a:sy n="94" d="100"/>
        </p:scale>
        <p:origin x="43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9.8768478190908713E-4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cap="none" spc="50" normalizeH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j-ea"/>
              <a:cs typeface="+mj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>
                <a:alpha val="7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B57-47E9-B75C-534B525570F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>
                <a:alpha val="7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B57-47E9-B75C-534B525570F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>
                <a:alpha val="7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B57-47E9-B75C-534B525570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25"/>
        <c:axId val="309792928"/>
        <c:axId val="309793320"/>
      </c:barChart>
      <c:catAx>
        <c:axId val="3097929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9793320"/>
        <c:crosses val="autoZero"/>
        <c:auto val="1"/>
        <c:lblAlgn val="ctr"/>
        <c:lblOffset val="100"/>
        <c:noMultiLvlLbl val="0"/>
      </c:catAx>
      <c:valAx>
        <c:axId val="3097933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97929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9.8768478190908713E-4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cap="none" spc="50" normalizeH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j-ea"/>
              <a:cs typeface="+mj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alpha val="7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DB5-474B-9BD5-AF60E3C8BF8A}"/>
              </c:ext>
            </c:extLst>
          </c:dPt>
          <c:dPt>
            <c:idx val="1"/>
            <c:bubble3D val="0"/>
            <c:spPr>
              <a:solidFill>
                <a:schemeClr val="accent2">
                  <a:alpha val="7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DB5-474B-9BD5-AF60E3C8BF8A}"/>
              </c:ext>
            </c:extLst>
          </c:dPt>
          <c:dPt>
            <c:idx val="2"/>
            <c:bubble3D val="0"/>
            <c:spPr>
              <a:solidFill>
                <a:schemeClr val="accent3">
                  <a:alpha val="7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DB5-474B-9BD5-AF60E3C8BF8A}"/>
              </c:ext>
            </c:extLst>
          </c:dPt>
          <c:dPt>
            <c:idx val="3"/>
            <c:bubble3D val="0"/>
            <c:spPr>
              <a:solidFill>
                <a:schemeClr val="accent4">
                  <a:alpha val="7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ADB5-474B-9BD5-AF60E3C8BF8A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B57-47E9-B75C-534B525570F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alpha val="7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ADB5-474B-9BD5-AF60E3C8BF8A}"/>
              </c:ext>
            </c:extLst>
          </c:dPt>
          <c:dPt>
            <c:idx val="1"/>
            <c:bubble3D val="0"/>
            <c:spPr>
              <a:solidFill>
                <a:schemeClr val="accent2">
                  <a:alpha val="7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ADB5-474B-9BD5-AF60E3C8BF8A}"/>
              </c:ext>
            </c:extLst>
          </c:dPt>
          <c:dPt>
            <c:idx val="2"/>
            <c:bubble3D val="0"/>
            <c:spPr>
              <a:solidFill>
                <a:schemeClr val="accent3">
                  <a:alpha val="7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ADB5-474B-9BD5-AF60E3C8BF8A}"/>
              </c:ext>
            </c:extLst>
          </c:dPt>
          <c:dPt>
            <c:idx val="3"/>
            <c:bubble3D val="0"/>
            <c:spPr>
              <a:solidFill>
                <a:schemeClr val="accent4">
                  <a:alpha val="7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ADB5-474B-9BD5-AF60E3C8BF8A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B57-47E9-B75C-534B525570F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alpha val="7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ADB5-474B-9BD5-AF60E3C8BF8A}"/>
              </c:ext>
            </c:extLst>
          </c:dPt>
          <c:dPt>
            <c:idx val="1"/>
            <c:bubble3D val="0"/>
            <c:spPr>
              <a:solidFill>
                <a:schemeClr val="accent2">
                  <a:alpha val="7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ADB5-474B-9BD5-AF60E3C8BF8A}"/>
              </c:ext>
            </c:extLst>
          </c:dPt>
          <c:dPt>
            <c:idx val="2"/>
            <c:bubble3D val="0"/>
            <c:spPr>
              <a:solidFill>
                <a:schemeClr val="accent3">
                  <a:alpha val="7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ADB5-474B-9BD5-AF60E3C8BF8A}"/>
              </c:ext>
            </c:extLst>
          </c:dPt>
          <c:dPt>
            <c:idx val="3"/>
            <c:bubble3D val="0"/>
            <c:spPr>
              <a:solidFill>
                <a:schemeClr val="accent4">
                  <a:alpha val="7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ADB5-474B-9BD5-AF60E3C8BF8A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B57-47E9-B75C-534B525570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>
                <a:solidFill>
                  <a:schemeClr val="bg1"/>
                </a:solidFill>
              </a:rPr>
              <a:t>Passenger</a:t>
            </a:r>
            <a:r>
              <a:rPr lang="en-US" baseline="0" dirty="0">
                <a:solidFill>
                  <a:schemeClr val="bg1"/>
                </a:solidFill>
              </a:rPr>
              <a:t> Growth</a:t>
            </a:r>
            <a:endParaRPr lang="en-US" dirty="0">
              <a:solidFill>
                <a:schemeClr val="bg1"/>
              </a:solidFill>
            </a:endParaRPr>
          </a:p>
        </c:rich>
      </c:tx>
      <c:layout>
        <c:manualLayout>
          <c:xMode val="edge"/>
          <c:yMode val="edge"/>
          <c:x val="0.32017158375043825"/>
          <c:y val="1.2027747056400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0082A9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0082A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FD0-41BF-984C-E6BAF56409C4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7FD0-41BF-984C-E6BAF56409C4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7FD0-41BF-984C-E6BAF56409C4}"/>
              </c:ext>
            </c:extLst>
          </c:dPt>
          <c:dPt>
            <c:idx val="4"/>
            <c:invertIfNegative val="0"/>
            <c:bubble3D val="0"/>
            <c:spPr>
              <a:solidFill>
                <a:srgbClr val="0082A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7FD0-41BF-984C-E6BAF56409C4}"/>
              </c:ext>
            </c:extLst>
          </c:dPt>
          <c:dPt>
            <c:idx val="7"/>
            <c:invertIfNegative val="0"/>
            <c:bubble3D val="0"/>
            <c:spPr>
              <a:solidFill>
                <a:srgbClr val="0082A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7FD0-41BF-984C-E6BAF56409C4}"/>
              </c:ext>
            </c:extLst>
          </c:dPt>
          <c:dPt>
            <c:idx val="8"/>
            <c:invertIfNegative val="0"/>
            <c:bubble3D val="0"/>
            <c:spPr>
              <a:solidFill>
                <a:srgbClr val="A0C45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CD5D-4FF5-8829-6BCC9A95572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7E7D7E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Sheet1!$A$2:$A$10</c:f>
              <c:numCache>
                <c:formatCode>General</c:formatCode>
                <c:ptCount val="9"/>
                <c:pt idx="0">
                  <c:v>1986</c:v>
                </c:pt>
                <c:pt idx="1">
                  <c:v>1990</c:v>
                </c:pt>
                <c:pt idx="2">
                  <c:v>2000</c:v>
                </c:pt>
                <c:pt idx="3">
                  <c:v>2010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</c:numCache>
            </c:numRef>
          </c:cat>
          <c:val>
            <c:numRef>
              <c:f>Sheet1!$B$2:$B$10</c:f>
              <c:numCache>
                <c:formatCode>#,##0</c:formatCode>
                <c:ptCount val="9"/>
                <c:pt idx="0">
                  <c:v>9208</c:v>
                </c:pt>
                <c:pt idx="1">
                  <c:v>145749</c:v>
                </c:pt>
                <c:pt idx="2">
                  <c:v>175312</c:v>
                </c:pt>
                <c:pt idx="3">
                  <c:v>589180</c:v>
                </c:pt>
                <c:pt idx="4">
                  <c:v>807000</c:v>
                </c:pt>
                <c:pt idx="5">
                  <c:v>143341</c:v>
                </c:pt>
                <c:pt idx="6">
                  <c:v>174000</c:v>
                </c:pt>
                <c:pt idx="7">
                  <c:v>722000</c:v>
                </c:pt>
                <c:pt idx="8">
                  <c:v>825000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FD0-41BF-984C-E6BAF56409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41305720"/>
        <c:axId val="441306112"/>
      </c:barChart>
      <c:catAx>
        <c:axId val="441305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7E7D7E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7E7D7E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1306112"/>
        <c:crosses val="autoZero"/>
        <c:auto val="1"/>
        <c:lblAlgn val="ctr"/>
        <c:lblOffset val="100"/>
        <c:noMultiLvlLbl val="0"/>
      </c:catAx>
      <c:valAx>
        <c:axId val="441306112"/>
        <c:scaling>
          <c:orientation val="minMax"/>
        </c:scaling>
        <c:delete val="0"/>
        <c:axPos val="l"/>
        <c:numFmt formatCode="#,##0" sourceLinked="0"/>
        <c:majorTickMark val="none"/>
        <c:minorTickMark val="none"/>
        <c:tickLblPos val="nextTo"/>
        <c:spPr>
          <a:noFill/>
          <a:ln>
            <a:solidFill>
              <a:srgbClr val="7E7D7E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7E7D7E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13057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rgbClr val="7E7D7E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128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1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128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A916B27-309A-4331-A427-D455BAB27B4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E1AFAC7-D3FB-44C2-B5EF-1076D0CB341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2BF255-23B9-4E5E-B530-544A2643A953}" type="datetimeFigureOut">
              <a:rPr lang="en-GB" smtClean="0"/>
              <a:t>26/06/2023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1A231B9-AB40-4807-B956-91B3936B7AC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5E3291-46E0-47A9-9DE5-F960EF74CDB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1D35F4-3C1F-48D1-8370-E7CB6801F8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2580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EAF275-0D8B-4D06-AF1E-AE3B72392B1A}" type="datetimeFigureOut">
              <a:rPr lang="en-GB" smtClean="0"/>
              <a:t>26/06/2023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EB5E99-B4A0-407A-8F75-2FCC58E39C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58531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F4D351-065E-4552-BC48-C6D9FE783EAC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736629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F4D351-065E-4552-BC48-C6D9FE783EAC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878454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F4D351-065E-4552-BC48-C6D9FE783EAC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813104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F4D351-065E-4552-BC48-C6D9FE783EAC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765527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F4D351-065E-4552-BC48-C6D9FE783EAC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46155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F4D351-065E-4552-BC48-C6D9FE783EAC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861428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F4D351-065E-4552-BC48-C6D9FE783EAC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863863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F4D351-065E-4552-BC48-C6D9FE783EAC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76841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F4D351-065E-4552-BC48-C6D9FE783EAC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691747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F4D351-065E-4552-BC48-C6D9FE783EAC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356819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F4D351-065E-4552-BC48-C6D9FE783EAC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363513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2.xm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678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68176"/>
            <a:ext cx="10515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D43FA-C0F9-4814-948B-7D5170CCDC95}" type="datetimeFigureOut">
              <a:rPr lang="en-GB" smtClean="0"/>
              <a:t>26/06/2023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84964-E0D5-4AC9-98E9-E717F68D6B2B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EB009ED-4513-77E4-D8A4-86CD832ADB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96350" y="4520062"/>
            <a:ext cx="3295650" cy="2330260"/>
          </a:xfrm>
          <a:prstGeom prst="rect">
            <a:avLst/>
          </a:prstGeom>
        </p:spPr>
      </p:pic>
      <p:pic>
        <p:nvPicPr>
          <p:cNvPr id="10" name="Picture 9" descr="Text&#10;&#10;Description automatically generated with medium confidence">
            <a:extLst>
              <a:ext uri="{FF2B5EF4-FFF2-40B4-BE49-F238E27FC236}">
                <a16:creationId xmlns:a16="http://schemas.microsoft.com/office/drawing/2014/main" id="{F803CE41-9D5C-8D1B-5336-D449AAB995C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4175" y="6112616"/>
            <a:ext cx="1841766" cy="876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534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5990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76488"/>
            <a:ext cx="10515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D43FA-C0F9-4814-948B-7D5170CCDC95}" type="datetimeFigureOut">
              <a:rPr lang="en-GB" smtClean="0"/>
              <a:t>26/06/2023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84964-E0D5-4AC9-98E9-E717F68D6B2B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EC2CCBF-5A1E-4636-B732-7905B1E2D7E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96350" y="4438650"/>
            <a:ext cx="3295650" cy="2419350"/>
          </a:xfrm>
          <a:prstGeom prst="rect">
            <a:avLst/>
          </a:prstGeom>
        </p:spPr>
      </p:pic>
      <p:pic>
        <p:nvPicPr>
          <p:cNvPr id="9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73498519-9CB6-4947-8AB3-84B9B28223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4175" y="6106651"/>
            <a:ext cx="1841766" cy="876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313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D43FA-C0F9-4814-948B-7D5170CCDC95}" type="datetimeFigureOut">
              <a:rPr lang="en-GB" smtClean="0"/>
              <a:t>26/06/2023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84964-E0D5-4AC9-98E9-E717F68D6B2B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B88EF1F-3B0C-44B5-876B-0333E1E46E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96350" y="4438650"/>
            <a:ext cx="3295650" cy="2419350"/>
          </a:xfrm>
          <a:prstGeom prst="rect">
            <a:avLst/>
          </a:prstGeom>
        </p:spPr>
      </p:pic>
      <p:pic>
        <p:nvPicPr>
          <p:cNvPr id="9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AD2420DD-2378-419D-AC5A-85EFEBA8557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4175" y="6106651"/>
            <a:ext cx="1841766" cy="876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7058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683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468181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468181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D43FA-C0F9-4814-948B-7D5170CCDC95}" type="datetimeFigureOut">
              <a:rPr lang="en-GB" smtClean="0"/>
              <a:t>26/06/2023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84964-E0D5-4AC9-98E9-E717F68D6B2B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2E7A82C-5418-4F0C-BA13-DF129BD150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96350" y="4438650"/>
            <a:ext cx="3295650" cy="2419350"/>
          </a:xfrm>
          <a:prstGeom prst="rect">
            <a:avLst/>
          </a:prstGeom>
        </p:spPr>
      </p:pic>
      <p:pic>
        <p:nvPicPr>
          <p:cNvPr id="10" name="Picture 9" descr="Text&#10;&#10;Description automatically generated with medium confidence">
            <a:extLst>
              <a:ext uri="{FF2B5EF4-FFF2-40B4-BE49-F238E27FC236}">
                <a16:creationId xmlns:a16="http://schemas.microsoft.com/office/drawing/2014/main" id="{AF808559-0064-4778-ABE7-008F8D6D75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4175" y="6106651"/>
            <a:ext cx="1841766" cy="876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7482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7673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323709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147621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323709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147621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D43FA-C0F9-4814-948B-7D5170CCDC95}" type="datetimeFigureOut">
              <a:rPr lang="en-GB" smtClean="0"/>
              <a:t>26/06/2023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84964-E0D5-4AC9-98E9-E717F68D6B2B}" type="slidenum">
              <a:rPr lang="en-GB" smtClean="0"/>
              <a:t>‹#›</a:t>
            </a:fld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01684B8-4C8C-48FD-8AA7-AA157F9EB4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96350" y="4438650"/>
            <a:ext cx="3295650" cy="2419350"/>
          </a:xfrm>
          <a:prstGeom prst="rect">
            <a:avLst/>
          </a:prstGeom>
        </p:spPr>
      </p:pic>
      <p:pic>
        <p:nvPicPr>
          <p:cNvPr id="12" name="Picture 11" descr="Text&#10;&#10;Description automatically generated with medium confidence">
            <a:extLst>
              <a:ext uri="{FF2B5EF4-FFF2-40B4-BE49-F238E27FC236}">
                <a16:creationId xmlns:a16="http://schemas.microsoft.com/office/drawing/2014/main" id="{A24683C5-6B6C-4699-B7D1-25F0B7C94EE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4175" y="6106651"/>
            <a:ext cx="1841766" cy="876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2634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674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D43FA-C0F9-4814-948B-7D5170CCDC95}" type="datetimeFigureOut">
              <a:rPr lang="en-GB" smtClean="0"/>
              <a:t>26/06/2023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84964-E0D5-4AC9-98E9-E717F68D6B2B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0C1A908-4723-4616-B343-AF4843732B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96350" y="4438650"/>
            <a:ext cx="3295650" cy="2419350"/>
          </a:xfrm>
          <a:prstGeom prst="rect">
            <a:avLst/>
          </a:prstGeom>
        </p:spPr>
      </p:pic>
      <p:pic>
        <p:nvPicPr>
          <p:cNvPr id="8" name="Picture 7" descr="Text&#10;&#10;Description automatically generated with medium confidence">
            <a:extLst>
              <a:ext uri="{FF2B5EF4-FFF2-40B4-BE49-F238E27FC236}">
                <a16:creationId xmlns:a16="http://schemas.microsoft.com/office/drawing/2014/main" id="{CA345F69-1BFD-4BFC-B297-369E1A6A117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4175" y="6106651"/>
            <a:ext cx="1841766" cy="876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4724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D43FA-C0F9-4814-948B-7D5170CCDC95}" type="datetimeFigureOut">
              <a:rPr lang="en-GB" smtClean="0"/>
              <a:t>26/06/2023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84964-E0D5-4AC9-98E9-E717F68D6B2B}" type="slidenum">
              <a:rPr lang="en-GB" smtClean="0"/>
              <a:t>‹#›</a:t>
            </a:fld>
            <a:endParaRPr lang="en-GB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99473CC-50B5-49A8-9891-037A84E638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73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F867F219-6001-4B74-8084-3856F667FC79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4249935943"/>
              </p:ext>
            </p:extLst>
          </p:nvPr>
        </p:nvGraphicFramePr>
        <p:xfrm>
          <a:off x="838200" y="1690690"/>
          <a:ext cx="9321800" cy="44476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427000EC-581E-433A-9D55-DE780E6B2CF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96350" y="4438650"/>
            <a:ext cx="3295650" cy="2419350"/>
          </a:xfrm>
          <a:prstGeom prst="rect">
            <a:avLst/>
          </a:prstGeom>
        </p:spPr>
      </p:pic>
      <p:pic>
        <p:nvPicPr>
          <p:cNvPr id="9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53EBACB8-C2A4-4CA7-AF95-D83DAC783B6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4175" y="6106651"/>
            <a:ext cx="1841766" cy="876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0014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D43FA-C0F9-4814-948B-7D5170CCDC95}" type="datetimeFigureOut">
              <a:rPr lang="en-GB" smtClean="0"/>
              <a:t>26/06/2023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84964-E0D5-4AC9-98E9-E717F68D6B2B}" type="slidenum">
              <a:rPr lang="en-GB" smtClean="0"/>
              <a:t>‹#›</a:t>
            </a:fld>
            <a:endParaRPr lang="en-GB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99473CC-50B5-49A8-9891-037A84E638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7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F867F219-6001-4B74-8084-3856F667FC79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06914480"/>
              </p:ext>
            </p:extLst>
          </p:nvPr>
        </p:nvGraphicFramePr>
        <p:xfrm>
          <a:off x="838200" y="1690690"/>
          <a:ext cx="9321800" cy="44476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427000EC-581E-433A-9D55-DE780E6B2CF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96350" y="4438650"/>
            <a:ext cx="3295650" cy="2419350"/>
          </a:xfrm>
          <a:prstGeom prst="rect">
            <a:avLst/>
          </a:prstGeom>
        </p:spPr>
      </p:pic>
      <p:pic>
        <p:nvPicPr>
          <p:cNvPr id="9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2FF573AA-ABFA-4D14-8C4C-987664DECAC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4175" y="6106651"/>
            <a:ext cx="1841766" cy="876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3683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FEEAF-5C48-4821-9A76-6C2F794927EB}" type="datetimeFigureOut">
              <a:rPr lang="en-GB" smtClean="0"/>
              <a:t>26/06/2023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85603-298C-4F4C-8ED1-58E418B46D7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289376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sky, outdoor, building, several&#10;&#10;Description automatically generated">
            <a:extLst>
              <a:ext uri="{FF2B5EF4-FFF2-40B4-BE49-F238E27FC236}">
                <a16:creationId xmlns:a16="http://schemas.microsoft.com/office/drawing/2014/main" id="{77D27453-509A-2637-4BA0-A8C74EC783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34" y="-4723"/>
            <a:ext cx="12192000" cy="68580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9F7CB4AD-8D71-4787-9FFB-2F0EFF4739B9}"/>
              </a:ext>
            </a:extLst>
          </p:cNvPr>
          <p:cNvSpPr/>
          <p:nvPr userDrawn="1"/>
        </p:nvSpPr>
        <p:spPr>
          <a:xfrm>
            <a:off x="-3535" y="0"/>
            <a:ext cx="12192000" cy="6858000"/>
          </a:xfrm>
          <a:prstGeom prst="rect">
            <a:avLst/>
          </a:prstGeom>
          <a:solidFill>
            <a:srgbClr val="000000">
              <a:alpha val="43137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C68A2F5-F861-4E19-9F4F-AA2C58BB582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69039" y="436605"/>
            <a:ext cx="8419426" cy="6421395"/>
          </a:xfrm>
          <a:prstGeom prst="rect">
            <a:avLst/>
          </a:prstGeom>
        </p:spPr>
      </p:pic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41B250C0-5257-4940-A11E-DC0220E2E5C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91599" y="5526940"/>
            <a:ext cx="2787926" cy="111595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F50C936C-B5BE-7981-2DEE-2E05BC7C030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2475" y="3352650"/>
            <a:ext cx="4893425" cy="2732265"/>
          </a:xfrm>
        </p:spPr>
        <p:txBody>
          <a:bodyPr anchor="b"/>
          <a:lstStyle>
            <a:lvl1pPr algn="l">
              <a:defRPr sz="4500" b="1">
                <a:solidFill>
                  <a:schemeClr val="bg1"/>
                </a:solidFill>
                <a:latin typeface="Museo Sans Rounded 100" panose="02000000000000000000" pitchFamily="50" charset="0"/>
              </a:defRPr>
            </a:lvl1pPr>
          </a:lstStyle>
          <a:p>
            <a:r>
              <a:rPr lang="en-US" dirty="0"/>
              <a:t>Gateway to the West of Ireland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8334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fish&#10;&#10;Description automatically generated">
            <a:extLst>
              <a:ext uri="{FF2B5EF4-FFF2-40B4-BE49-F238E27FC236}">
                <a16:creationId xmlns:a16="http://schemas.microsoft.com/office/drawing/2014/main" id="{28BFFC73-ED56-4873-BFEA-1770817299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1999" cy="6890288"/>
          </a:xfrm>
          <a:prstGeom prst="rect">
            <a:avLst/>
          </a:prstGeom>
        </p:spPr>
      </p:pic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A4A02BB2-BAF3-4FBB-B07C-1DC9122BDB8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19662" y="2305050"/>
            <a:ext cx="2352675" cy="2247900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FC2EAA07-C0FC-4F83-810C-953462F5C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1771" y="2196266"/>
            <a:ext cx="3918857" cy="1786732"/>
          </a:xfrm>
        </p:spPr>
        <p:txBody>
          <a:bodyPr anchor="b">
            <a:noAutofit/>
          </a:bodyPr>
          <a:lstStyle>
            <a:lvl1pPr>
              <a:defRPr sz="3600">
                <a:solidFill>
                  <a:srgbClr val="0082A9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39344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8BFFC73-ED56-4873-BFEA-1770817299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9028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4A02BB2-BAF3-4FBB-B07C-1DC9122BDB8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19662" y="2305050"/>
            <a:ext cx="2352675" cy="2247900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FC2EAA07-C0FC-4F83-810C-953462F5C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1771" y="2196266"/>
            <a:ext cx="3918857" cy="1786732"/>
          </a:xfrm>
        </p:spPr>
        <p:txBody>
          <a:bodyPr anchor="b">
            <a:noAutofit/>
          </a:bodyPr>
          <a:lstStyle>
            <a:lvl1pPr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85797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8BFFC73-ED56-4873-BFEA-1770817299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9028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4A02BB2-BAF3-4FBB-B07C-1DC9122BDB8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19662" y="2305050"/>
            <a:ext cx="2352675" cy="2247900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FC2EAA07-C0FC-4F83-810C-953462F5C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1771" y="2196266"/>
            <a:ext cx="3918857" cy="1786732"/>
          </a:xfrm>
        </p:spPr>
        <p:txBody>
          <a:bodyPr anchor="b">
            <a:noAutofit/>
          </a:bodyPr>
          <a:lstStyle>
            <a:lvl1pPr>
              <a:defRPr sz="3600"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010242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8BFFC73-ED56-4873-BFEA-1770817299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9028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4A02BB2-BAF3-4FBB-B07C-1DC9122BDB8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19662" y="2305050"/>
            <a:ext cx="2352675" cy="2247900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FC2EAA07-C0FC-4F83-810C-953462F5C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1771" y="2196266"/>
            <a:ext cx="3918857" cy="1786732"/>
          </a:xfrm>
        </p:spPr>
        <p:txBody>
          <a:bodyPr anchor="b">
            <a:noAutofit/>
          </a:bodyPr>
          <a:lstStyle>
            <a:lvl1pPr>
              <a:defRPr sz="3600">
                <a:solidFill>
                  <a:srgbClr val="DC343C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91049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8BFFC73-ED56-4873-BFEA-1770817299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9028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4A02BB2-BAF3-4FBB-B07C-1DC9122BDB8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19662" y="2305050"/>
            <a:ext cx="2352675" cy="2247900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FC2EAA07-C0FC-4F83-810C-953462F5C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1771" y="2196266"/>
            <a:ext cx="3918857" cy="1786732"/>
          </a:xfrm>
        </p:spPr>
        <p:txBody>
          <a:bodyPr anchor="b">
            <a:noAutofit/>
          </a:bodyPr>
          <a:lstStyle>
            <a:lvl1pPr>
              <a:defRPr sz="3600">
                <a:solidFill>
                  <a:srgbClr val="E18323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2843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8BFFC73-ED56-4873-BFEA-1770817299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9028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4A02BB2-BAF3-4FBB-B07C-1DC9122BDB8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19662" y="2305050"/>
            <a:ext cx="2352675" cy="2247900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FC2EAA07-C0FC-4F83-810C-953462F5C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1771" y="2196266"/>
            <a:ext cx="3918857" cy="1786732"/>
          </a:xfrm>
        </p:spPr>
        <p:txBody>
          <a:bodyPr anchor="b">
            <a:noAutofit/>
          </a:bodyPr>
          <a:lstStyle>
            <a:lvl1pPr>
              <a:defRPr sz="3600">
                <a:solidFill>
                  <a:srgbClr val="0B999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9740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5987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76485"/>
            <a:ext cx="10515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D43FA-C0F9-4814-948B-7D5170CCDC95}" type="datetimeFigureOut">
              <a:rPr lang="en-GB" smtClean="0"/>
              <a:t>26/06/2023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84964-E0D5-4AC9-98E9-E717F68D6B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8506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62413"/>
            <a:ext cx="87422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8D43FA-C0F9-4814-948B-7D5170CCDC95}" type="datetimeFigureOut">
              <a:rPr lang="en-GB" smtClean="0"/>
              <a:t>26/06/2023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20736" y="636241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3003" y="6362413"/>
            <a:ext cx="381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884964-E0D5-4AC9-98E9-E717F68D6B2B}" type="slidenum">
              <a:rPr lang="en-GB" smtClean="0"/>
              <a:t>‹#›</a:t>
            </a:fld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A8F935E-F327-4B9F-A3FF-268192FA93AA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959397">
            <a:off x="11341129" y="2943"/>
            <a:ext cx="876241" cy="787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173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1" r:id="rId2"/>
    <p:sldLayoutId id="2147483675" r:id="rId3"/>
    <p:sldLayoutId id="2147483676" r:id="rId4"/>
    <p:sldLayoutId id="2147483677" r:id="rId5"/>
    <p:sldLayoutId id="2147483680" r:id="rId6"/>
    <p:sldLayoutId id="2147483678" r:id="rId7"/>
    <p:sldLayoutId id="2147483679" r:id="rId8"/>
    <p:sldLayoutId id="2147483674" r:id="rId9"/>
    <p:sldLayoutId id="2147483673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72" r:id="rId16"/>
    <p:sldLayoutId id="2147483681" r:id="rId17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39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39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39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39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4.jpeg"/><Relationship Id="rId7" Type="http://schemas.openxmlformats.org/officeDocument/2006/relationships/hyperlink" Target="http://www.google.ie/url?sa=i&amp;rct=j&amp;q=&amp;esrc=s&amp;frm=1&amp;source=images&amp;cd=&amp;cad=rja&amp;docid=x-dwARtSQH3tyM&amp;tbnid=CRvBRd3fM9knWM:&amp;ved=0CAUQjRw&amp;url=http://www.virtualbedandbreakfastireland.com/&amp;ei=XVuCUtWqGsq57AaItIHIBg&amp;bvm=bv.56146854,d.ZGU&amp;psig=AFQjCNE55mTOzOyu7MTB6z9Sqw1VbFzsOg&amp;ust=1384361166850943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8.jpe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3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8.png"/><Relationship Id="rId3" Type="http://schemas.openxmlformats.org/officeDocument/2006/relationships/image" Target="../media/image33.jpeg"/><Relationship Id="rId7" Type="http://schemas.openxmlformats.org/officeDocument/2006/relationships/hyperlink" Target="http://www.google.ie/url?sa=i&amp;rct=j&amp;q=&amp;esrc=s&amp;frm=1&amp;source=images&amp;cd=&amp;cad=rja&amp;docid=x-dwARtSQH3tyM&amp;tbnid=CRvBRd3fM9knWM:&amp;ved=0CAUQjRw&amp;url=http://www.virtualbedandbreakfastireland.com/&amp;ei=XVuCUtWqGsq57AaItIHIBg&amp;bvm=bv.56146854,d.ZGU&amp;psig=AFQjCNE55mTOzOyu7MTB6z9Sqw1VbFzsOg&amp;ust=1384361166850943" TargetMode="External"/><Relationship Id="rId12" Type="http://schemas.openxmlformats.org/officeDocument/2006/relationships/image" Target="../media/image3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36.jpeg"/><Relationship Id="rId5" Type="http://schemas.openxmlformats.org/officeDocument/2006/relationships/image" Target="../media/image2.png"/><Relationship Id="rId10" Type="http://schemas.openxmlformats.org/officeDocument/2006/relationships/image" Target="../media/image35.jpeg"/><Relationship Id="rId4" Type="http://schemas.openxmlformats.org/officeDocument/2006/relationships/image" Target="../media/image25.png"/><Relationship Id="rId9" Type="http://schemas.openxmlformats.org/officeDocument/2006/relationships/image" Target="../media/image3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3.jpeg"/><Relationship Id="rId4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7EA4E-A52A-43BD-A7DB-552FA7D85E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1467" y="3723290"/>
            <a:ext cx="6887505" cy="2732265"/>
          </a:xfrm>
        </p:spPr>
        <p:txBody>
          <a:bodyPr>
            <a:normAutofit/>
          </a:bodyPr>
          <a:lstStyle/>
          <a:p>
            <a:r>
              <a:rPr lang="en-GB" sz="5400" dirty="0"/>
              <a:t>Ireland West Airport</a:t>
            </a:r>
            <a:br>
              <a:rPr lang="en-GB" sz="5400" dirty="0"/>
            </a:br>
            <a:r>
              <a:rPr lang="en-GB" sz="3000" dirty="0"/>
              <a:t>Overview</a:t>
            </a:r>
          </a:p>
        </p:txBody>
      </p:sp>
    </p:spTree>
    <p:extLst>
      <p:ext uri="{BB962C8B-B14F-4D97-AF65-F5344CB8AC3E}">
        <p14:creationId xmlns:p14="http://schemas.microsoft.com/office/powerpoint/2010/main" val="36799724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02224177-2C72-49A9-99A9-6F0542EF361E}"/>
              </a:ext>
            </a:extLst>
          </p:cNvPr>
          <p:cNvCxnSpPr>
            <a:cxnSpLocks/>
          </p:cNvCxnSpPr>
          <p:nvPr/>
        </p:nvCxnSpPr>
        <p:spPr>
          <a:xfrm>
            <a:off x="466069" y="443060"/>
            <a:ext cx="0" cy="6052008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7" name="Oval 46">
            <a:extLst>
              <a:ext uri="{FF2B5EF4-FFF2-40B4-BE49-F238E27FC236}">
                <a16:creationId xmlns:a16="http://schemas.microsoft.com/office/drawing/2014/main" id="{A93935BB-3F90-41CC-AE39-6FC3274E3090}"/>
              </a:ext>
            </a:extLst>
          </p:cNvPr>
          <p:cNvSpPr/>
          <p:nvPr/>
        </p:nvSpPr>
        <p:spPr>
          <a:xfrm>
            <a:off x="382834" y="6415672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ACA401C5-221F-49C1-A8D3-524187C649FF}"/>
              </a:ext>
            </a:extLst>
          </p:cNvPr>
          <p:cNvSpPr/>
          <p:nvPr/>
        </p:nvSpPr>
        <p:spPr>
          <a:xfrm>
            <a:off x="382834" y="342496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C809AAD9-A925-41E2-A2A0-B93F5DED72E7}"/>
              </a:ext>
            </a:extLst>
          </p:cNvPr>
          <p:cNvSpPr/>
          <p:nvPr/>
        </p:nvSpPr>
        <p:spPr>
          <a:xfrm>
            <a:off x="382834" y="618549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69DDE4E6-DD2E-4764-A855-49130D8384F9}"/>
              </a:ext>
            </a:extLst>
          </p:cNvPr>
          <p:cNvSpPr/>
          <p:nvPr/>
        </p:nvSpPr>
        <p:spPr>
          <a:xfrm>
            <a:off x="382834" y="894602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8B91319F-4D5D-4314-AAC0-539DEBAB7F61}"/>
              </a:ext>
            </a:extLst>
          </p:cNvPr>
          <p:cNvSpPr/>
          <p:nvPr/>
        </p:nvSpPr>
        <p:spPr>
          <a:xfrm>
            <a:off x="382834" y="1170655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EDA07591-C3EB-4F23-AEF5-17C2E940D20C}"/>
              </a:ext>
            </a:extLst>
          </p:cNvPr>
          <p:cNvSpPr/>
          <p:nvPr/>
        </p:nvSpPr>
        <p:spPr>
          <a:xfrm>
            <a:off x="382834" y="1446708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A2F6B421-FC77-4A3E-AAC5-62FEF9BE6600}"/>
              </a:ext>
            </a:extLst>
          </p:cNvPr>
          <p:cNvSpPr/>
          <p:nvPr/>
        </p:nvSpPr>
        <p:spPr>
          <a:xfrm>
            <a:off x="382834" y="1722761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02567E4B-8F6E-4E48-97FE-D7BD5E16349F}"/>
              </a:ext>
            </a:extLst>
          </p:cNvPr>
          <p:cNvSpPr/>
          <p:nvPr/>
        </p:nvSpPr>
        <p:spPr>
          <a:xfrm>
            <a:off x="382834" y="1998814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DD47FD88-3900-4237-A5F2-C1F3731D2703}"/>
              </a:ext>
            </a:extLst>
          </p:cNvPr>
          <p:cNvSpPr/>
          <p:nvPr/>
        </p:nvSpPr>
        <p:spPr>
          <a:xfrm>
            <a:off x="382834" y="2274867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4160AEFB-E64A-4203-886A-1D4D28997332}"/>
              </a:ext>
            </a:extLst>
          </p:cNvPr>
          <p:cNvSpPr/>
          <p:nvPr/>
        </p:nvSpPr>
        <p:spPr>
          <a:xfrm>
            <a:off x="382834" y="2550920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F4A0945E-B2D4-4459-8418-0D9996B00860}"/>
              </a:ext>
            </a:extLst>
          </p:cNvPr>
          <p:cNvSpPr/>
          <p:nvPr/>
        </p:nvSpPr>
        <p:spPr>
          <a:xfrm>
            <a:off x="382834" y="2826973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C56AB738-4191-417D-8A3A-8D586F89C15A}"/>
              </a:ext>
            </a:extLst>
          </p:cNvPr>
          <p:cNvSpPr/>
          <p:nvPr/>
        </p:nvSpPr>
        <p:spPr>
          <a:xfrm>
            <a:off x="382834" y="3103026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D1942B4D-04F2-462E-B785-D97422146E86}"/>
              </a:ext>
            </a:extLst>
          </p:cNvPr>
          <p:cNvSpPr/>
          <p:nvPr/>
        </p:nvSpPr>
        <p:spPr>
          <a:xfrm>
            <a:off x="382834" y="3379079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F8EAC8B7-54B6-4C90-A8FA-E21C668B5EF6}"/>
              </a:ext>
            </a:extLst>
          </p:cNvPr>
          <p:cNvSpPr/>
          <p:nvPr/>
        </p:nvSpPr>
        <p:spPr>
          <a:xfrm>
            <a:off x="382834" y="3655132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A0F87EC7-BB45-45CB-B6CE-D100B8BD9C6C}"/>
              </a:ext>
            </a:extLst>
          </p:cNvPr>
          <p:cNvSpPr/>
          <p:nvPr/>
        </p:nvSpPr>
        <p:spPr>
          <a:xfrm>
            <a:off x="382834" y="3931185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5E6C6C0A-AC94-4BC3-9304-83BFD4B3F713}"/>
              </a:ext>
            </a:extLst>
          </p:cNvPr>
          <p:cNvSpPr/>
          <p:nvPr/>
        </p:nvSpPr>
        <p:spPr>
          <a:xfrm>
            <a:off x="382834" y="4207238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2713398E-84DD-4527-A5B9-6A1B2FF8F8C8}"/>
              </a:ext>
            </a:extLst>
          </p:cNvPr>
          <p:cNvSpPr/>
          <p:nvPr/>
        </p:nvSpPr>
        <p:spPr>
          <a:xfrm>
            <a:off x="382834" y="4483291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21A6B138-DB49-4049-90C1-A8743650C53E}"/>
              </a:ext>
            </a:extLst>
          </p:cNvPr>
          <p:cNvSpPr/>
          <p:nvPr/>
        </p:nvSpPr>
        <p:spPr>
          <a:xfrm>
            <a:off x="382834" y="4759344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79FD4263-97DC-40D4-9AEB-5C07179AE1E1}"/>
              </a:ext>
            </a:extLst>
          </p:cNvPr>
          <p:cNvSpPr/>
          <p:nvPr/>
        </p:nvSpPr>
        <p:spPr>
          <a:xfrm>
            <a:off x="382834" y="5035397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377826AE-11AE-4498-9293-F4870C403E90}"/>
              </a:ext>
            </a:extLst>
          </p:cNvPr>
          <p:cNvSpPr/>
          <p:nvPr/>
        </p:nvSpPr>
        <p:spPr>
          <a:xfrm>
            <a:off x="382834" y="5311450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244F955E-5E43-4647-BAA8-19EE02435A7F}"/>
              </a:ext>
            </a:extLst>
          </p:cNvPr>
          <p:cNvSpPr/>
          <p:nvPr/>
        </p:nvSpPr>
        <p:spPr>
          <a:xfrm>
            <a:off x="382834" y="5587503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1CC3224D-94B6-4C81-8F4A-E32D6087A858}"/>
              </a:ext>
            </a:extLst>
          </p:cNvPr>
          <p:cNvSpPr/>
          <p:nvPr/>
        </p:nvSpPr>
        <p:spPr>
          <a:xfrm>
            <a:off x="382834" y="5863556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5F1F5F0E-9F6F-453A-9B46-F34EA1FB334C}"/>
              </a:ext>
            </a:extLst>
          </p:cNvPr>
          <p:cNvSpPr/>
          <p:nvPr/>
        </p:nvSpPr>
        <p:spPr>
          <a:xfrm>
            <a:off x="382834" y="6139609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pic>
        <p:nvPicPr>
          <p:cNvPr id="3" name="Picture 2" descr="A picture containing sky, plane, outdoor, ground&#10;&#10;Description automatically generated">
            <a:extLst>
              <a:ext uri="{FF2B5EF4-FFF2-40B4-BE49-F238E27FC236}">
                <a16:creationId xmlns:a16="http://schemas.microsoft.com/office/drawing/2014/main" id="{E91429A5-6D93-E8CE-1507-E3C9838099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1324" y="7678"/>
            <a:ext cx="4750676" cy="6858000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E12A3459-E43A-4FF6-ACBA-1BD43C644DA2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45310" y="4531192"/>
            <a:ext cx="3275718" cy="2330260"/>
          </a:xfrm>
          <a:prstGeom prst="rect">
            <a:avLst/>
          </a:prstGeom>
        </p:spPr>
      </p:pic>
      <p:pic>
        <p:nvPicPr>
          <p:cNvPr id="53" name="Picture 52" descr="Text&#10;&#10;Description automatically generated with medium confidence">
            <a:extLst>
              <a:ext uri="{FF2B5EF4-FFF2-40B4-BE49-F238E27FC236}">
                <a16:creationId xmlns:a16="http://schemas.microsoft.com/office/drawing/2014/main" id="{ECDC4770-8337-46F4-8A2F-B2F1430771A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3700" y="6112616"/>
            <a:ext cx="1826237" cy="876648"/>
          </a:xfrm>
          <a:prstGeom prst="rect">
            <a:avLst/>
          </a:prstGeom>
        </p:spPr>
      </p:pic>
      <p:pic>
        <p:nvPicPr>
          <p:cNvPr id="139" name="Picture 138">
            <a:extLst>
              <a:ext uri="{FF2B5EF4-FFF2-40B4-BE49-F238E27FC236}">
                <a16:creationId xmlns:a16="http://schemas.microsoft.com/office/drawing/2014/main" id="{99324304-8DC2-4770-B60B-FB7FB2BF1BF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80102" y="24637"/>
            <a:ext cx="3416939" cy="6854046"/>
          </a:xfrm>
          <a:prstGeom prst="rect">
            <a:avLst/>
          </a:prstGeom>
        </p:spPr>
      </p:pic>
      <p:sp>
        <p:nvSpPr>
          <p:cNvPr id="43" name="Title 2">
            <a:extLst>
              <a:ext uri="{FF2B5EF4-FFF2-40B4-BE49-F238E27FC236}">
                <a16:creationId xmlns:a16="http://schemas.microsoft.com/office/drawing/2014/main" id="{9347BA90-9D17-C703-3DEE-CD7F797DA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78"/>
            <a:ext cx="9892862" cy="1325563"/>
          </a:xfrm>
        </p:spPr>
        <p:txBody>
          <a:bodyPr>
            <a:normAutofit/>
          </a:bodyPr>
          <a:lstStyle/>
          <a:p>
            <a:r>
              <a:rPr lang="en-GB" sz="3600" b="1" dirty="0">
                <a:solidFill>
                  <a:srgbClr val="7E7D7E"/>
                </a:solidFill>
              </a:rPr>
              <a:t>Deliverables for the region over the next 5 years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629587D-58CC-B6D6-BEA8-2A10594ECBF0}"/>
              </a:ext>
            </a:extLst>
          </p:cNvPr>
          <p:cNvSpPr/>
          <p:nvPr/>
        </p:nvSpPr>
        <p:spPr>
          <a:xfrm>
            <a:off x="1227293" y="1613179"/>
            <a:ext cx="3248752" cy="2193758"/>
          </a:xfrm>
          <a:prstGeom prst="rect">
            <a:avLst/>
          </a:prstGeom>
          <a:solidFill>
            <a:srgbClr val="A5C9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F8B43FB-AC23-A073-25DA-CB2E6C064C27}"/>
              </a:ext>
            </a:extLst>
          </p:cNvPr>
          <p:cNvSpPr txBox="1"/>
          <p:nvPr/>
        </p:nvSpPr>
        <p:spPr>
          <a:xfrm>
            <a:off x="5145087" y="2150482"/>
            <a:ext cx="22860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Source Sans Pro Black" panose="020B0803030403020204" pitchFamily="34" charset="0"/>
                <a:cs typeface="Trebuchet MS"/>
              </a:rPr>
              <a:t>Doubling of tourism revenues</a:t>
            </a:r>
          </a:p>
          <a:p>
            <a:pPr algn="ctr">
              <a:lnSpc>
                <a:spcPct val="80000"/>
              </a:lnSpc>
              <a:defRPr/>
            </a:pPr>
            <a:endParaRPr lang="en-IE" altLang="en-US" sz="1400" dirty="0">
              <a:solidFill>
                <a:schemeClr val="bg1"/>
              </a:solidFill>
              <a:latin typeface="Source Sans Pro" panose="020B0503030403020204" pitchFamily="34" charset="0"/>
            </a:endParaRPr>
          </a:p>
          <a:p>
            <a:pPr algn="ctr">
              <a:lnSpc>
                <a:spcPct val="80000"/>
              </a:lnSpc>
              <a:defRPr/>
            </a:pPr>
            <a:r>
              <a:rPr lang="en-IE" altLang="en-US" sz="1400" dirty="0">
                <a:solidFill>
                  <a:schemeClr val="bg1"/>
                </a:solidFill>
                <a:latin typeface="Source Sans Pro" panose="020B0503030403020204" pitchFamily="34" charset="0"/>
              </a:rPr>
              <a:t>Increase in tourism revenues by visitors through Ireland West </a:t>
            </a:r>
            <a:r>
              <a:rPr lang="en-IE" altLang="en-US" sz="1400">
                <a:solidFill>
                  <a:schemeClr val="bg1"/>
                </a:solidFill>
                <a:latin typeface="Source Sans Pro" panose="020B0503030403020204" pitchFamily="34" charset="0"/>
              </a:rPr>
              <a:t>to €400m </a:t>
            </a:r>
            <a:r>
              <a:rPr lang="en-IE" altLang="en-US" sz="1400" dirty="0">
                <a:solidFill>
                  <a:schemeClr val="bg1"/>
                </a:solidFill>
                <a:latin typeface="Source Sans Pro" panose="020B0503030403020204" pitchFamily="34" charset="0"/>
              </a:rPr>
              <a:t>by 2024</a:t>
            </a:r>
            <a:endParaRPr lang="en-US" altLang="en-US" sz="1400" dirty="0">
              <a:solidFill>
                <a:schemeClr val="bg1"/>
              </a:solidFill>
              <a:latin typeface="Source Sans Pro" panose="020B0503030403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A764E41-F0D2-1F59-0BF9-964739B7CD49}"/>
              </a:ext>
            </a:extLst>
          </p:cNvPr>
          <p:cNvSpPr txBox="1"/>
          <p:nvPr/>
        </p:nvSpPr>
        <p:spPr>
          <a:xfrm>
            <a:off x="3826668" y="4394421"/>
            <a:ext cx="2220914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Source Sans Pro Black" panose="020B0803030403020204" pitchFamily="34" charset="0"/>
                <a:cs typeface="Trebuchet MS"/>
              </a:rPr>
              <a:t>Major increase in bed nights</a:t>
            </a:r>
          </a:p>
          <a:p>
            <a:pPr algn="ctr"/>
            <a:endParaRPr lang="en-US" sz="1000" dirty="0">
              <a:solidFill>
                <a:schemeClr val="bg1"/>
              </a:solidFill>
              <a:latin typeface="Source Sans Pro Black" panose="020B0803030403020204" pitchFamily="34" charset="0"/>
              <a:cs typeface="Trebuchet MS"/>
            </a:endParaRPr>
          </a:p>
          <a:p>
            <a:pPr algn="ctr"/>
            <a:r>
              <a:rPr lang="en-IE" altLang="en-US" sz="1400" dirty="0">
                <a:solidFill>
                  <a:schemeClr val="bg1"/>
                </a:solidFill>
                <a:latin typeface="Source Sans Pro" panose="020B0503030403020204" pitchFamily="34" charset="0"/>
              </a:rPr>
              <a:t>Double the number of bed nights in the region annually by 2024</a:t>
            </a:r>
            <a:endParaRPr lang="en-US" altLang="en-US" sz="1400" dirty="0">
              <a:solidFill>
                <a:schemeClr val="bg1"/>
              </a:solidFill>
              <a:latin typeface="Source Sans Pro" panose="020B0503030403020204" pitchFamily="34" charset="0"/>
            </a:endParaRPr>
          </a:p>
          <a:p>
            <a:pPr algn="ctr"/>
            <a:endParaRPr lang="en-US" sz="1400" dirty="0">
              <a:solidFill>
                <a:schemeClr val="bg1"/>
              </a:solidFill>
              <a:latin typeface="Source Sans Pro Black" panose="020B0803030403020204" pitchFamily="34" charset="0"/>
              <a:cs typeface="Trebuchet M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7F61AF3-B0C8-2C5C-CCC4-6ED5512A2105}"/>
              </a:ext>
            </a:extLst>
          </p:cNvPr>
          <p:cNvSpPr txBox="1"/>
          <p:nvPr/>
        </p:nvSpPr>
        <p:spPr>
          <a:xfrm>
            <a:off x="1214673" y="1791432"/>
            <a:ext cx="3248751" cy="18519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>
                <a:solidFill>
                  <a:schemeClr val="bg1"/>
                </a:solidFill>
                <a:latin typeface="Source Sans Pro Black" panose="020B0803030403020204" pitchFamily="34" charset="0"/>
                <a:cs typeface="Trebuchet MS"/>
              </a:rPr>
              <a:t>Doubling of overseas visitors</a:t>
            </a:r>
          </a:p>
          <a:p>
            <a:pPr algn="ctr"/>
            <a:endParaRPr lang="en-US" sz="1000" dirty="0">
              <a:solidFill>
                <a:schemeClr val="bg1"/>
              </a:solidFill>
              <a:latin typeface="Source Sans Pro Black" panose="020B0803030403020204" pitchFamily="34" charset="0"/>
              <a:cs typeface="Trebuchet MS"/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None/>
              <a:defRPr/>
            </a:pPr>
            <a:r>
              <a:rPr lang="en-IE" altLang="en-US" sz="2000" dirty="0">
                <a:solidFill>
                  <a:schemeClr val="bg1"/>
                </a:solidFill>
                <a:latin typeface="Source Sans Pro" panose="020B0503030403020204" pitchFamily="34" charset="0"/>
              </a:rPr>
              <a:t>400,000 overseas visitors annually through Ireland West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FA4D661-9B42-9F51-B6AD-2AF976AD6440}"/>
              </a:ext>
            </a:extLst>
          </p:cNvPr>
          <p:cNvSpPr txBox="1"/>
          <p:nvPr/>
        </p:nvSpPr>
        <p:spPr>
          <a:xfrm>
            <a:off x="5297487" y="2302882"/>
            <a:ext cx="22860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Source Sans Pro Black" panose="020B0803030403020204" pitchFamily="34" charset="0"/>
                <a:cs typeface="Trebuchet MS"/>
              </a:rPr>
              <a:t>Doubling of tourism revenues</a:t>
            </a:r>
          </a:p>
          <a:p>
            <a:pPr algn="ctr">
              <a:lnSpc>
                <a:spcPct val="80000"/>
              </a:lnSpc>
              <a:defRPr/>
            </a:pPr>
            <a:endParaRPr lang="en-IE" altLang="en-US" sz="1400" dirty="0">
              <a:solidFill>
                <a:schemeClr val="bg1"/>
              </a:solidFill>
              <a:latin typeface="Source Sans Pro" panose="020B0503030403020204" pitchFamily="34" charset="0"/>
            </a:endParaRPr>
          </a:p>
          <a:p>
            <a:pPr algn="ctr">
              <a:lnSpc>
                <a:spcPct val="80000"/>
              </a:lnSpc>
              <a:defRPr/>
            </a:pPr>
            <a:r>
              <a:rPr lang="en-IE" altLang="en-US" sz="1400" dirty="0">
                <a:solidFill>
                  <a:schemeClr val="bg1"/>
                </a:solidFill>
                <a:latin typeface="Source Sans Pro" panose="020B0503030403020204" pitchFamily="34" charset="0"/>
              </a:rPr>
              <a:t>Increase in tourism revenues by visitors through Ireland West </a:t>
            </a:r>
            <a:r>
              <a:rPr lang="en-IE" altLang="en-US" sz="1400">
                <a:solidFill>
                  <a:schemeClr val="bg1"/>
                </a:solidFill>
                <a:latin typeface="Source Sans Pro" panose="020B0503030403020204" pitchFamily="34" charset="0"/>
              </a:rPr>
              <a:t>to €400m </a:t>
            </a:r>
            <a:r>
              <a:rPr lang="en-IE" altLang="en-US" sz="1400" dirty="0">
                <a:solidFill>
                  <a:schemeClr val="bg1"/>
                </a:solidFill>
                <a:latin typeface="Source Sans Pro" panose="020B0503030403020204" pitchFamily="34" charset="0"/>
              </a:rPr>
              <a:t>by 2024</a:t>
            </a:r>
            <a:endParaRPr lang="en-US" altLang="en-US" sz="1400" dirty="0">
              <a:solidFill>
                <a:schemeClr val="bg1"/>
              </a:solidFill>
              <a:latin typeface="Source Sans Pro" panose="020B0503030403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2EB8883-82F4-657C-4618-D3FDCFFB8B6E}"/>
              </a:ext>
            </a:extLst>
          </p:cNvPr>
          <p:cNvSpPr txBox="1"/>
          <p:nvPr/>
        </p:nvSpPr>
        <p:spPr>
          <a:xfrm>
            <a:off x="3979068" y="4546821"/>
            <a:ext cx="2220914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Source Sans Pro Black" panose="020B0803030403020204" pitchFamily="34" charset="0"/>
                <a:cs typeface="Trebuchet MS"/>
              </a:rPr>
              <a:t>Major increase in bed nights</a:t>
            </a:r>
          </a:p>
          <a:p>
            <a:pPr algn="ctr"/>
            <a:endParaRPr lang="en-US" sz="1000" dirty="0">
              <a:solidFill>
                <a:schemeClr val="bg1"/>
              </a:solidFill>
              <a:latin typeface="Source Sans Pro Black" panose="020B0803030403020204" pitchFamily="34" charset="0"/>
              <a:cs typeface="Trebuchet MS"/>
            </a:endParaRPr>
          </a:p>
          <a:p>
            <a:pPr algn="ctr"/>
            <a:r>
              <a:rPr lang="en-IE" altLang="en-US" sz="1400" dirty="0">
                <a:solidFill>
                  <a:schemeClr val="bg1"/>
                </a:solidFill>
                <a:latin typeface="Source Sans Pro" panose="020B0503030403020204" pitchFamily="34" charset="0"/>
              </a:rPr>
              <a:t>Double the number of bed nights in the region annually by 2024</a:t>
            </a:r>
            <a:endParaRPr lang="en-US" altLang="en-US" sz="1400" dirty="0">
              <a:solidFill>
                <a:schemeClr val="bg1"/>
              </a:solidFill>
              <a:latin typeface="Source Sans Pro" panose="020B0503030403020204" pitchFamily="34" charset="0"/>
            </a:endParaRPr>
          </a:p>
          <a:p>
            <a:pPr algn="ctr"/>
            <a:endParaRPr lang="en-US" sz="1400" dirty="0">
              <a:solidFill>
                <a:schemeClr val="bg1"/>
              </a:solidFill>
              <a:latin typeface="Source Sans Pro Black" panose="020B0803030403020204" pitchFamily="34" charset="0"/>
              <a:cs typeface="Trebuchet M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D38227F-2F6D-7F12-377E-3BA2E667BF92}"/>
              </a:ext>
            </a:extLst>
          </p:cNvPr>
          <p:cNvSpPr/>
          <p:nvPr/>
        </p:nvSpPr>
        <p:spPr>
          <a:xfrm>
            <a:off x="4956164" y="1613179"/>
            <a:ext cx="3191312" cy="2197108"/>
          </a:xfrm>
          <a:prstGeom prst="rect">
            <a:avLst/>
          </a:prstGeom>
          <a:solidFill>
            <a:srgbClr val="A5C9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27C6FC8-47F1-9B60-62F0-9E06DC93776F}"/>
              </a:ext>
            </a:extLst>
          </p:cNvPr>
          <p:cNvSpPr/>
          <p:nvPr/>
        </p:nvSpPr>
        <p:spPr>
          <a:xfrm>
            <a:off x="2533977" y="4097656"/>
            <a:ext cx="4679017" cy="2383357"/>
          </a:xfrm>
          <a:prstGeom prst="rect">
            <a:avLst/>
          </a:prstGeom>
          <a:solidFill>
            <a:srgbClr val="31A68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31BAFB3-9E49-1735-2813-3E99D33ED5FC}"/>
              </a:ext>
            </a:extLst>
          </p:cNvPr>
          <p:cNvSpPr txBox="1"/>
          <p:nvPr/>
        </p:nvSpPr>
        <p:spPr>
          <a:xfrm>
            <a:off x="4692177" y="1757378"/>
            <a:ext cx="3791210" cy="1808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>
                <a:solidFill>
                  <a:schemeClr val="bg1"/>
                </a:solidFill>
                <a:latin typeface="Source Sans Pro Black" panose="020B0803030403020204" pitchFamily="34" charset="0"/>
                <a:cs typeface="Trebuchet MS"/>
              </a:rPr>
              <a:t>Doubling of tourism </a:t>
            </a:r>
          </a:p>
          <a:p>
            <a:pPr algn="ctr"/>
            <a:r>
              <a:rPr lang="en-US" sz="2600" dirty="0">
                <a:solidFill>
                  <a:schemeClr val="bg1"/>
                </a:solidFill>
                <a:latin typeface="Source Sans Pro Black" panose="020B0803030403020204" pitchFamily="34" charset="0"/>
                <a:cs typeface="Trebuchet MS"/>
              </a:rPr>
              <a:t>revenues</a:t>
            </a:r>
          </a:p>
          <a:p>
            <a:pPr algn="ctr">
              <a:lnSpc>
                <a:spcPct val="80000"/>
              </a:lnSpc>
              <a:defRPr/>
            </a:pPr>
            <a:endParaRPr lang="en-IE" altLang="en-US" sz="1400" dirty="0">
              <a:solidFill>
                <a:schemeClr val="bg1"/>
              </a:solidFill>
              <a:latin typeface="Source Sans Pro" panose="020B0503030403020204" pitchFamily="34" charset="0"/>
            </a:endParaRPr>
          </a:p>
          <a:p>
            <a:pPr algn="ctr">
              <a:lnSpc>
                <a:spcPct val="80000"/>
              </a:lnSpc>
              <a:defRPr/>
            </a:pPr>
            <a:r>
              <a:rPr lang="en-IE" altLang="en-US" sz="2000" dirty="0">
                <a:solidFill>
                  <a:schemeClr val="bg1"/>
                </a:solidFill>
                <a:latin typeface="Source Sans Pro" panose="020B0503030403020204" pitchFamily="34" charset="0"/>
              </a:rPr>
              <a:t>Increase in tourism revenues </a:t>
            </a:r>
          </a:p>
          <a:p>
            <a:pPr algn="ctr">
              <a:lnSpc>
                <a:spcPct val="80000"/>
              </a:lnSpc>
              <a:defRPr/>
            </a:pPr>
            <a:r>
              <a:rPr lang="en-IE" altLang="en-US" sz="2000" dirty="0">
                <a:solidFill>
                  <a:schemeClr val="bg1"/>
                </a:solidFill>
                <a:latin typeface="Source Sans Pro" panose="020B0503030403020204" pitchFamily="34" charset="0"/>
              </a:rPr>
              <a:t>by visitors through Ireland </a:t>
            </a:r>
          </a:p>
          <a:p>
            <a:pPr algn="ctr">
              <a:lnSpc>
                <a:spcPct val="80000"/>
              </a:lnSpc>
              <a:defRPr/>
            </a:pPr>
            <a:r>
              <a:rPr lang="en-IE" altLang="en-US" sz="2000" dirty="0">
                <a:solidFill>
                  <a:schemeClr val="bg1"/>
                </a:solidFill>
                <a:latin typeface="Source Sans Pro" panose="020B0503030403020204" pitchFamily="34" charset="0"/>
              </a:rPr>
              <a:t>West to €400m</a:t>
            </a:r>
            <a:endParaRPr lang="en-US" altLang="en-US" sz="2000" dirty="0">
              <a:solidFill>
                <a:schemeClr val="bg1"/>
              </a:solidFill>
              <a:latin typeface="Source Sans Pro" panose="020B0503030403020204" pitchFamily="34" charset="0"/>
            </a:endParaRPr>
          </a:p>
        </p:txBody>
      </p:sp>
      <p:sp>
        <p:nvSpPr>
          <p:cNvPr id="7" name="Left-Right-Up Arrow 5">
            <a:extLst>
              <a:ext uri="{FF2B5EF4-FFF2-40B4-BE49-F238E27FC236}">
                <a16:creationId xmlns:a16="http://schemas.microsoft.com/office/drawing/2014/main" id="{1DA31176-2256-4348-2BC5-88603B62CA0F}"/>
              </a:ext>
            </a:extLst>
          </p:cNvPr>
          <p:cNvSpPr/>
          <p:nvPr/>
        </p:nvSpPr>
        <p:spPr>
          <a:xfrm rot="10800000">
            <a:off x="4194770" y="3166919"/>
            <a:ext cx="962892" cy="1122353"/>
          </a:xfrm>
          <a:prstGeom prst="leftRightUpArrow">
            <a:avLst/>
          </a:prstGeom>
          <a:solidFill>
            <a:srgbClr val="7E7D7E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41344F6-4C4E-0DF8-92EA-50950D6C4143}"/>
              </a:ext>
            </a:extLst>
          </p:cNvPr>
          <p:cNvSpPr txBox="1"/>
          <p:nvPr/>
        </p:nvSpPr>
        <p:spPr>
          <a:xfrm>
            <a:off x="2631856" y="4474186"/>
            <a:ext cx="4460669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>
                <a:solidFill>
                  <a:schemeClr val="bg1"/>
                </a:solidFill>
                <a:latin typeface="Source Sans Pro Black" panose="020B0803030403020204" pitchFamily="34" charset="0"/>
                <a:cs typeface="Trebuchet MS"/>
              </a:rPr>
              <a:t>Major increase in bed nights</a:t>
            </a:r>
          </a:p>
          <a:p>
            <a:pPr algn="ctr"/>
            <a:endParaRPr lang="en-US" sz="1000" dirty="0">
              <a:solidFill>
                <a:schemeClr val="bg1"/>
              </a:solidFill>
              <a:latin typeface="Source Sans Pro Black" panose="020B0803030403020204" pitchFamily="34" charset="0"/>
              <a:cs typeface="Trebuchet MS"/>
            </a:endParaRPr>
          </a:p>
          <a:p>
            <a:pPr algn="ctr"/>
            <a:r>
              <a:rPr lang="en-IE" altLang="en-US" sz="2000" dirty="0">
                <a:solidFill>
                  <a:schemeClr val="bg1"/>
                </a:solidFill>
                <a:latin typeface="Source Sans Pro" panose="020B0503030403020204" pitchFamily="34" charset="0"/>
              </a:rPr>
              <a:t>Double the number of bed nights in the region annually </a:t>
            </a:r>
            <a:endParaRPr lang="en-US" sz="2000" dirty="0">
              <a:solidFill>
                <a:schemeClr val="bg1"/>
              </a:solidFill>
              <a:latin typeface="Source Sans Pro Black" panose="020B0803030403020204" pitchFamily="34" charset="0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3068892747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02224177-2C72-49A9-99A9-6F0542EF361E}"/>
              </a:ext>
            </a:extLst>
          </p:cNvPr>
          <p:cNvCxnSpPr>
            <a:cxnSpLocks/>
          </p:cNvCxnSpPr>
          <p:nvPr/>
        </p:nvCxnSpPr>
        <p:spPr>
          <a:xfrm>
            <a:off x="466069" y="443060"/>
            <a:ext cx="0" cy="6052008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7" name="Oval 46">
            <a:extLst>
              <a:ext uri="{FF2B5EF4-FFF2-40B4-BE49-F238E27FC236}">
                <a16:creationId xmlns:a16="http://schemas.microsoft.com/office/drawing/2014/main" id="{A93935BB-3F90-41CC-AE39-6FC3274E3090}"/>
              </a:ext>
            </a:extLst>
          </p:cNvPr>
          <p:cNvSpPr/>
          <p:nvPr/>
        </p:nvSpPr>
        <p:spPr>
          <a:xfrm>
            <a:off x="382834" y="6415672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ACA401C5-221F-49C1-A8D3-524187C649FF}"/>
              </a:ext>
            </a:extLst>
          </p:cNvPr>
          <p:cNvSpPr/>
          <p:nvPr/>
        </p:nvSpPr>
        <p:spPr>
          <a:xfrm>
            <a:off x="382834" y="342496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C809AAD9-A925-41E2-A2A0-B93F5DED72E7}"/>
              </a:ext>
            </a:extLst>
          </p:cNvPr>
          <p:cNvSpPr/>
          <p:nvPr/>
        </p:nvSpPr>
        <p:spPr>
          <a:xfrm>
            <a:off x="382834" y="618549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69DDE4E6-DD2E-4764-A855-49130D8384F9}"/>
              </a:ext>
            </a:extLst>
          </p:cNvPr>
          <p:cNvSpPr/>
          <p:nvPr/>
        </p:nvSpPr>
        <p:spPr>
          <a:xfrm>
            <a:off x="382834" y="894602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8B91319F-4D5D-4314-AAC0-539DEBAB7F61}"/>
              </a:ext>
            </a:extLst>
          </p:cNvPr>
          <p:cNvSpPr/>
          <p:nvPr/>
        </p:nvSpPr>
        <p:spPr>
          <a:xfrm>
            <a:off x="382834" y="1170655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EDA07591-C3EB-4F23-AEF5-17C2E940D20C}"/>
              </a:ext>
            </a:extLst>
          </p:cNvPr>
          <p:cNvSpPr/>
          <p:nvPr/>
        </p:nvSpPr>
        <p:spPr>
          <a:xfrm>
            <a:off x="382834" y="1446708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A2F6B421-FC77-4A3E-AAC5-62FEF9BE6600}"/>
              </a:ext>
            </a:extLst>
          </p:cNvPr>
          <p:cNvSpPr/>
          <p:nvPr/>
        </p:nvSpPr>
        <p:spPr>
          <a:xfrm>
            <a:off x="382834" y="1722761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02567E4B-8F6E-4E48-97FE-D7BD5E16349F}"/>
              </a:ext>
            </a:extLst>
          </p:cNvPr>
          <p:cNvSpPr/>
          <p:nvPr/>
        </p:nvSpPr>
        <p:spPr>
          <a:xfrm>
            <a:off x="382834" y="1998814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DD47FD88-3900-4237-A5F2-C1F3731D2703}"/>
              </a:ext>
            </a:extLst>
          </p:cNvPr>
          <p:cNvSpPr/>
          <p:nvPr/>
        </p:nvSpPr>
        <p:spPr>
          <a:xfrm>
            <a:off x="382834" y="2274867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4160AEFB-E64A-4203-886A-1D4D28997332}"/>
              </a:ext>
            </a:extLst>
          </p:cNvPr>
          <p:cNvSpPr/>
          <p:nvPr/>
        </p:nvSpPr>
        <p:spPr>
          <a:xfrm>
            <a:off x="382834" y="2550920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F4A0945E-B2D4-4459-8418-0D9996B00860}"/>
              </a:ext>
            </a:extLst>
          </p:cNvPr>
          <p:cNvSpPr/>
          <p:nvPr/>
        </p:nvSpPr>
        <p:spPr>
          <a:xfrm>
            <a:off x="382834" y="2826973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C56AB738-4191-417D-8A3A-8D586F89C15A}"/>
              </a:ext>
            </a:extLst>
          </p:cNvPr>
          <p:cNvSpPr/>
          <p:nvPr/>
        </p:nvSpPr>
        <p:spPr>
          <a:xfrm>
            <a:off x="382834" y="3103026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D1942B4D-04F2-462E-B785-D97422146E86}"/>
              </a:ext>
            </a:extLst>
          </p:cNvPr>
          <p:cNvSpPr/>
          <p:nvPr/>
        </p:nvSpPr>
        <p:spPr>
          <a:xfrm>
            <a:off x="382834" y="3379079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F8EAC8B7-54B6-4C90-A8FA-E21C668B5EF6}"/>
              </a:ext>
            </a:extLst>
          </p:cNvPr>
          <p:cNvSpPr/>
          <p:nvPr/>
        </p:nvSpPr>
        <p:spPr>
          <a:xfrm>
            <a:off x="382834" y="3655132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A0F87EC7-BB45-45CB-B6CE-D100B8BD9C6C}"/>
              </a:ext>
            </a:extLst>
          </p:cNvPr>
          <p:cNvSpPr/>
          <p:nvPr/>
        </p:nvSpPr>
        <p:spPr>
          <a:xfrm>
            <a:off x="382834" y="3931185"/>
            <a:ext cx="166471" cy="16647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5E6C6C0A-AC94-4BC3-9304-83BFD4B3F713}"/>
              </a:ext>
            </a:extLst>
          </p:cNvPr>
          <p:cNvSpPr/>
          <p:nvPr/>
        </p:nvSpPr>
        <p:spPr>
          <a:xfrm>
            <a:off x="382834" y="4207238"/>
            <a:ext cx="166471" cy="16647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2713398E-84DD-4527-A5B9-6A1B2FF8F8C8}"/>
              </a:ext>
            </a:extLst>
          </p:cNvPr>
          <p:cNvSpPr/>
          <p:nvPr/>
        </p:nvSpPr>
        <p:spPr>
          <a:xfrm>
            <a:off x="382834" y="4483291"/>
            <a:ext cx="166471" cy="16647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21A6B138-DB49-4049-90C1-A8743650C53E}"/>
              </a:ext>
            </a:extLst>
          </p:cNvPr>
          <p:cNvSpPr/>
          <p:nvPr/>
        </p:nvSpPr>
        <p:spPr>
          <a:xfrm>
            <a:off x="382834" y="4759344"/>
            <a:ext cx="166471" cy="16647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79FD4263-97DC-40D4-9AEB-5C07179AE1E1}"/>
              </a:ext>
            </a:extLst>
          </p:cNvPr>
          <p:cNvSpPr/>
          <p:nvPr/>
        </p:nvSpPr>
        <p:spPr>
          <a:xfrm>
            <a:off x="382834" y="5035397"/>
            <a:ext cx="166471" cy="16647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377826AE-11AE-4498-9293-F4870C403E90}"/>
              </a:ext>
            </a:extLst>
          </p:cNvPr>
          <p:cNvSpPr/>
          <p:nvPr/>
        </p:nvSpPr>
        <p:spPr>
          <a:xfrm>
            <a:off x="382834" y="5311450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244F955E-5E43-4647-BAA8-19EE02435A7F}"/>
              </a:ext>
            </a:extLst>
          </p:cNvPr>
          <p:cNvSpPr/>
          <p:nvPr/>
        </p:nvSpPr>
        <p:spPr>
          <a:xfrm>
            <a:off x="382834" y="5587503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1CC3224D-94B6-4C81-8F4A-E32D6087A858}"/>
              </a:ext>
            </a:extLst>
          </p:cNvPr>
          <p:cNvSpPr/>
          <p:nvPr/>
        </p:nvSpPr>
        <p:spPr>
          <a:xfrm>
            <a:off x="382834" y="5863556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5F1F5F0E-9F6F-453A-9B46-F34EA1FB334C}"/>
              </a:ext>
            </a:extLst>
          </p:cNvPr>
          <p:cNvSpPr/>
          <p:nvPr/>
        </p:nvSpPr>
        <p:spPr>
          <a:xfrm>
            <a:off x="382834" y="6139609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pic>
        <p:nvPicPr>
          <p:cNvPr id="3" name="Picture 2" descr="A picture containing sky, plane, outdoor, ground&#10;&#10;Description automatically generated">
            <a:extLst>
              <a:ext uri="{FF2B5EF4-FFF2-40B4-BE49-F238E27FC236}">
                <a16:creationId xmlns:a16="http://schemas.microsoft.com/office/drawing/2014/main" id="{E91429A5-6D93-E8CE-1507-E3C9838099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1324" y="7678"/>
            <a:ext cx="4750676" cy="6858000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E12A3459-E43A-4FF6-ACBA-1BD43C644DA2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45310" y="4531192"/>
            <a:ext cx="3275718" cy="2330260"/>
          </a:xfrm>
          <a:prstGeom prst="rect">
            <a:avLst/>
          </a:prstGeom>
        </p:spPr>
      </p:pic>
      <p:pic>
        <p:nvPicPr>
          <p:cNvPr id="53" name="Picture 52" descr="Text&#10;&#10;Description automatically generated with medium confidence">
            <a:extLst>
              <a:ext uri="{FF2B5EF4-FFF2-40B4-BE49-F238E27FC236}">
                <a16:creationId xmlns:a16="http://schemas.microsoft.com/office/drawing/2014/main" id="{ECDC4770-8337-46F4-8A2F-B2F1430771A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3700" y="6112616"/>
            <a:ext cx="1826237" cy="876648"/>
          </a:xfrm>
          <a:prstGeom prst="rect">
            <a:avLst/>
          </a:prstGeom>
        </p:spPr>
      </p:pic>
      <p:pic>
        <p:nvPicPr>
          <p:cNvPr id="139" name="Picture 138">
            <a:extLst>
              <a:ext uri="{FF2B5EF4-FFF2-40B4-BE49-F238E27FC236}">
                <a16:creationId xmlns:a16="http://schemas.microsoft.com/office/drawing/2014/main" id="{99324304-8DC2-4770-B60B-FB7FB2BF1BF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80102" y="24637"/>
            <a:ext cx="4528194" cy="6854046"/>
          </a:xfrm>
          <a:prstGeom prst="rect">
            <a:avLst/>
          </a:prstGeom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0EE38DBC-B3B6-58EF-415D-1C5397691AD8}"/>
              </a:ext>
            </a:extLst>
          </p:cNvPr>
          <p:cNvSpPr txBox="1"/>
          <p:nvPr/>
        </p:nvSpPr>
        <p:spPr>
          <a:xfrm>
            <a:off x="785650" y="942958"/>
            <a:ext cx="9997966" cy="43242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ts val="2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spc="-20" dirty="0">
                <a:solidFill>
                  <a:srgbClr val="7E7D7E"/>
                </a:solidFill>
              </a:rPr>
              <a:t>Forecasting record year in 2023 of 825,000 passengers</a:t>
            </a:r>
          </a:p>
          <a:p>
            <a:pPr marL="342900" indent="-342900">
              <a:spcBef>
                <a:spcPts val="2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spc="-20" dirty="0">
                <a:solidFill>
                  <a:srgbClr val="7E7D7E"/>
                </a:solidFill>
              </a:rPr>
              <a:t>Summer 2023 will see seat capacity restored to 100% of pre covid levels as forecasts are for a stronger than expected recovery </a:t>
            </a:r>
          </a:p>
          <a:p>
            <a:pPr marL="342900" indent="-342900">
              <a:spcBef>
                <a:spcPts val="2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spc="-20" dirty="0">
                <a:solidFill>
                  <a:srgbClr val="7E7D7E"/>
                </a:solidFill>
              </a:rPr>
              <a:t>Airport also working to attract new airlines and international routes</a:t>
            </a:r>
          </a:p>
          <a:p>
            <a:pPr marL="342900" indent="-342900">
              <a:spcBef>
                <a:spcPts val="2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spc="-20" dirty="0">
                <a:solidFill>
                  <a:srgbClr val="7E7D7E"/>
                </a:solidFill>
              </a:rPr>
              <a:t>Significant investment in developing the facility at the airport from an infrastructural perspective</a:t>
            </a:r>
          </a:p>
          <a:p>
            <a:pPr marL="342900" indent="-342900">
              <a:spcBef>
                <a:spcPts val="2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spc="-20" dirty="0">
                <a:solidFill>
                  <a:srgbClr val="7E7D7E"/>
                </a:solidFill>
              </a:rPr>
              <a:t>The airport is now looking at how we can further enhance the service offering through the use of digital technologies</a:t>
            </a:r>
          </a:p>
          <a:p>
            <a:pPr>
              <a:spcBef>
                <a:spcPts val="200"/>
              </a:spcBef>
              <a:spcAft>
                <a:spcPts val="500"/>
              </a:spcAft>
              <a:defRPr/>
            </a:pPr>
            <a:endParaRPr lang="en-US" sz="2400" spc="-20" dirty="0">
              <a:solidFill>
                <a:srgbClr val="7E7D7E"/>
              </a:solidFill>
            </a:endParaRPr>
          </a:p>
          <a:p>
            <a:pPr fontAlgn="auto">
              <a:spcBef>
                <a:spcPts val="200"/>
              </a:spcBef>
              <a:spcAft>
                <a:spcPts val="500"/>
              </a:spcAft>
              <a:defRPr/>
            </a:pPr>
            <a:endParaRPr lang="en-US" sz="2400" spc="-20" dirty="0">
              <a:solidFill>
                <a:srgbClr val="7E7D7E"/>
              </a:solidFill>
            </a:endParaRPr>
          </a:p>
        </p:txBody>
      </p:sp>
      <p:sp>
        <p:nvSpPr>
          <p:cNvPr id="43" name="Title 2">
            <a:extLst>
              <a:ext uri="{FF2B5EF4-FFF2-40B4-BE49-F238E27FC236}">
                <a16:creationId xmlns:a16="http://schemas.microsoft.com/office/drawing/2014/main" id="{9347BA90-9D17-C703-3DEE-CD7F797DA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630" y="7678"/>
            <a:ext cx="9258841" cy="1325563"/>
          </a:xfrm>
        </p:spPr>
        <p:txBody>
          <a:bodyPr>
            <a:normAutofit/>
          </a:bodyPr>
          <a:lstStyle/>
          <a:p>
            <a:r>
              <a:rPr lang="en-GB" sz="3600" b="1" dirty="0">
                <a:solidFill>
                  <a:srgbClr val="7E7D7E"/>
                </a:solidFill>
              </a:rPr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1221727000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02224177-2C72-49A9-99A9-6F0542EF361E}"/>
              </a:ext>
            </a:extLst>
          </p:cNvPr>
          <p:cNvCxnSpPr>
            <a:cxnSpLocks/>
          </p:cNvCxnSpPr>
          <p:nvPr/>
        </p:nvCxnSpPr>
        <p:spPr>
          <a:xfrm>
            <a:off x="466069" y="443060"/>
            <a:ext cx="0" cy="6052008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7" name="Oval 46">
            <a:extLst>
              <a:ext uri="{FF2B5EF4-FFF2-40B4-BE49-F238E27FC236}">
                <a16:creationId xmlns:a16="http://schemas.microsoft.com/office/drawing/2014/main" id="{A93935BB-3F90-41CC-AE39-6FC3274E3090}"/>
              </a:ext>
            </a:extLst>
          </p:cNvPr>
          <p:cNvSpPr/>
          <p:nvPr/>
        </p:nvSpPr>
        <p:spPr>
          <a:xfrm>
            <a:off x="382834" y="6415672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ACA401C5-221F-49C1-A8D3-524187C649FF}"/>
              </a:ext>
            </a:extLst>
          </p:cNvPr>
          <p:cNvSpPr/>
          <p:nvPr/>
        </p:nvSpPr>
        <p:spPr>
          <a:xfrm>
            <a:off x="382834" y="342496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C809AAD9-A925-41E2-A2A0-B93F5DED72E7}"/>
              </a:ext>
            </a:extLst>
          </p:cNvPr>
          <p:cNvSpPr/>
          <p:nvPr/>
        </p:nvSpPr>
        <p:spPr>
          <a:xfrm>
            <a:off x="382834" y="618549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69DDE4E6-DD2E-4764-A855-49130D8384F9}"/>
              </a:ext>
            </a:extLst>
          </p:cNvPr>
          <p:cNvSpPr/>
          <p:nvPr/>
        </p:nvSpPr>
        <p:spPr>
          <a:xfrm>
            <a:off x="382834" y="894602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8B91319F-4D5D-4314-AAC0-539DEBAB7F61}"/>
              </a:ext>
            </a:extLst>
          </p:cNvPr>
          <p:cNvSpPr/>
          <p:nvPr/>
        </p:nvSpPr>
        <p:spPr>
          <a:xfrm>
            <a:off x="382834" y="1170655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EDA07591-C3EB-4F23-AEF5-17C2E940D20C}"/>
              </a:ext>
            </a:extLst>
          </p:cNvPr>
          <p:cNvSpPr/>
          <p:nvPr/>
        </p:nvSpPr>
        <p:spPr>
          <a:xfrm>
            <a:off x="382834" y="1446708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A2F6B421-FC77-4A3E-AAC5-62FEF9BE6600}"/>
              </a:ext>
            </a:extLst>
          </p:cNvPr>
          <p:cNvSpPr/>
          <p:nvPr/>
        </p:nvSpPr>
        <p:spPr>
          <a:xfrm>
            <a:off x="382834" y="1722761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02567E4B-8F6E-4E48-97FE-D7BD5E16349F}"/>
              </a:ext>
            </a:extLst>
          </p:cNvPr>
          <p:cNvSpPr/>
          <p:nvPr/>
        </p:nvSpPr>
        <p:spPr>
          <a:xfrm>
            <a:off x="382834" y="1998814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DD47FD88-3900-4237-A5F2-C1F3731D2703}"/>
              </a:ext>
            </a:extLst>
          </p:cNvPr>
          <p:cNvSpPr/>
          <p:nvPr/>
        </p:nvSpPr>
        <p:spPr>
          <a:xfrm>
            <a:off x="382834" y="2274867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4160AEFB-E64A-4203-886A-1D4D28997332}"/>
              </a:ext>
            </a:extLst>
          </p:cNvPr>
          <p:cNvSpPr/>
          <p:nvPr/>
        </p:nvSpPr>
        <p:spPr>
          <a:xfrm>
            <a:off x="382834" y="2550920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F4A0945E-B2D4-4459-8418-0D9996B00860}"/>
              </a:ext>
            </a:extLst>
          </p:cNvPr>
          <p:cNvSpPr/>
          <p:nvPr/>
        </p:nvSpPr>
        <p:spPr>
          <a:xfrm>
            <a:off x="382834" y="2826973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C56AB738-4191-417D-8A3A-8D586F89C15A}"/>
              </a:ext>
            </a:extLst>
          </p:cNvPr>
          <p:cNvSpPr/>
          <p:nvPr/>
        </p:nvSpPr>
        <p:spPr>
          <a:xfrm>
            <a:off x="382834" y="3103026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D1942B4D-04F2-462E-B785-D97422146E86}"/>
              </a:ext>
            </a:extLst>
          </p:cNvPr>
          <p:cNvSpPr/>
          <p:nvPr/>
        </p:nvSpPr>
        <p:spPr>
          <a:xfrm>
            <a:off x="382834" y="3379079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F8EAC8B7-54B6-4C90-A8FA-E21C668B5EF6}"/>
              </a:ext>
            </a:extLst>
          </p:cNvPr>
          <p:cNvSpPr/>
          <p:nvPr/>
        </p:nvSpPr>
        <p:spPr>
          <a:xfrm>
            <a:off x="382834" y="3655132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A0F87EC7-BB45-45CB-B6CE-D100B8BD9C6C}"/>
              </a:ext>
            </a:extLst>
          </p:cNvPr>
          <p:cNvSpPr/>
          <p:nvPr/>
        </p:nvSpPr>
        <p:spPr>
          <a:xfrm>
            <a:off x="382834" y="3931185"/>
            <a:ext cx="166471" cy="16647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5E6C6C0A-AC94-4BC3-9304-83BFD4B3F713}"/>
              </a:ext>
            </a:extLst>
          </p:cNvPr>
          <p:cNvSpPr/>
          <p:nvPr/>
        </p:nvSpPr>
        <p:spPr>
          <a:xfrm>
            <a:off x="382834" y="4207238"/>
            <a:ext cx="166471" cy="16647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2713398E-84DD-4527-A5B9-6A1B2FF8F8C8}"/>
              </a:ext>
            </a:extLst>
          </p:cNvPr>
          <p:cNvSpPr/>
          <p:nvPr/>
        </p:nvSpPr>
        <p:spPr>
          <a:xfrm>
            <a:off x="382834" y="4483291"/>
            <a:ext cx="166471" cy="16647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21A6B138-DB49-4049-90C1-A8743650C53E}"/>
              </a:ext>
            </a:extLst>
          </p:cNvPr>
          <p:cNvSpPr/>
          <p:nvPr/>
        </p:nvSpPr>
        <p:spPr>
          <a:xfrm>
            <a:off x="382834" y="4759344"/>
            <a:ext cx="166471" cy="16647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79FD4263-97DC-40D4-9AEB-5C07179AE1E1}"/>
              </a:ext>
            </a:extLst>
          </p:cNvPr>
          <p:cNvSpPr/>
          <p:nvPr/>
        </p:nvSpPr>
        <p:spPr>
          <a:xfrm>
            <a:off x="382834" y="5035397"/>
            <a:ext cx="166471" cy="16647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377826AE-11AE-4498-9293-F4870C403E90}"/>
              </a:ext>
            </a:extLst>
          </p:cNvPr>
          <p:cNvSpPr/>
          <p:nvPr/>
        </p:nvSpPr>
        <p:spPr>
          <a:xfrm>
            <a:off x="382834" y="5311450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244F955E-5E43-4647-BAA8-19EE02435A7F}"/>
              </a:ext>
            </a:extLst>
          </p:cNvPr>
          <p:cNvSpPr/>
          <p:nvPr/>
        </p:nvSpPr>
        <p:spPr>
          <a:xfrm>
            <a:off x="382834" y="5587503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1CC3224D-94B6-4C81-8F4A-E32D6087A858}"/>
              </a:ext>
            </a:extLst>
          </p:cNvPr>
          <p:cNvSpPr/>
          <p:nvPr/>
        </p:nvSpPr>
        <p:spPr>
          <a:xfrm>
            <a:off x="382834" y="5863556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5F1F5F0E-9F6F-453A-9B46-F34EA1FB334C}"/>
              </a:ext>
            </a:extLst>
          </p:cNvPr>
          <p:cNvSpPr/>
          <p:nvPr/>
        </p:nvSpPr>
        <p:spPr>
          <a:xfrm>
            <a:off x="382834" y="6139609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pic>
        <p:nvPicPr>
          <p:cNvPr id="3" name="Picture 2" descr="A picture containing sky, plane, outdoor, ground&#10;&#10;Description automatically generated">
            <a:extLst>
              <a:ext uri="{FF2B5EF4-FFF2-40B4-BE49-F238E27FC236}">
                <a16:creationId xmlns:a16="http://schemas.microsoft.com/office/drawing/2014/main" id="{E91429A5-6D93-E8CE-1507-E3C9838099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1324" y="7678"/>
            <a:ext cx="4750676" cy="6858000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E12A3459-E43A-4FF6-ACBA-1BD43C644DA2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45310" y="4531192"/>
            <a:ext cx="3275718" cy="2330260"/>
          </a:xfrm>
          <a:prstGeom prst="rect">
            <a:avLst/>
          </a:prstGeom>
        </p:spPr>
      </p:pic>
      <p:pic>
        <p:nvPicPr>
          <p:cNvPr id="53" name="Picture 52" descr="Text&#10;&#10;Description automatically generated with medium confidence">
            <a:extLst>
              <a:ext uri="{FF2B5EF4-FFF2-40B4-BE49-F238E27FC236}">
                <a16:creationId xmlns:a16="http://schemas.microsoft.com/office/drawing/2014/main" id="{ECDC4770-8337-46F4-8A2F-B2F1430771A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3700" y="6112616"/>
            <a:ext cx="1826237" cy="876648"/>
          </a:xfrm>
          <a:prstGeom prst="rect">
            <a:avLst/>
          </a:prstGeom>
        </p:spPr>
      </p:pic>
      <p:pic>
        <p:nvPicPr>
          <p:cNvPr id="139" name="Picture 138">
            <a:extLst>
              <a:ext uri="{FF2B5EF4-FFF2-40B4-BE49-F238E27FC236}">
                <a16:creationId xmlns:a16="http://schemas.microsoft.com/office/drawing/2014/main" id="{99324304-8DC2-4770-B60B-FB7FB2BF1BF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80102" y="14127"/>
            <a:ext cx="4528194" cy="6854046"/>
          </a:xfrm>
          <a:prstGeom prst="rect">
            <a:avLst/>
          </a:prstGeom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0EE38DBC-B3B6-58EF-415D-1C5397691AD8}"/>
              </a:ext>
            </a:extLst>
          </p:cNvPr>
          <p:cNvSpPr txBox="1"/>
          <p:nvPr/>
        </p:nvSpPr>
        <p:spPr>
          <a:xfrm>
            <a:off x="785650" y="942958"/>
            <a:ext cx="9369912" cy="6801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  <a:spcAft>
                <a:spcPts val="500"/>
              </a:spcAft>
              <a:defRPr/>
            </a:pPr>
            <a:endParaRPr lang="en-US" sz="2100" spc="-20" dirty="0">
              <a:solidFill>
                <a:srgbClr val="7E7D7E"/>
              </a:solidFill>
            </a:endParaRPr>
          </a:p>
          <a:p>
            <a:pPr>
              <a:spcBef>
                <a:spcPts val="200"/>
              </a:spcBef>
              <a:spcAft>
                <a:spcPts val="500"/>
              </a:spcAft>
              <a:defRPr/>
            </a:pPr>
            <a:r>
              <a:rPr lang="en-US" sz="2100" b="1" u="sng" spc="-20" dirty="0">
                <a:solidFill>
                  <a:srgbClr val="7E7D7E"/>
                </a:solidFill>
              </a:rPr>
              <a:t>Queue Monitoring Technology</a:t>
            </a:r>
          </a:p>
          <a:p>
            <a:pPr>
              <a:spcBef>
                <a:spcPts val="200"/>
              </a:spcBef>
              <a:spcAft>
                <a:spcPts val="500"/>
              </a:spcAft>
              <a:defRPr/>
            </a:pPr>
            <a:endParaRPr lang="en-US" sz="2100" spc="-20" dirty="0">
              <a:solidFill>
                <a:srgbClr val="7E7D7E"/>
              </a:solidFill>
            </a:endParaRPr>
          </a:p>
          <a:p>
            <a:pPr>
              <a:spcBef>
                <a:spcPts val="200"/>
              </a:spcBef>
              <a:spcAft>
                <a:spcPts val="500"/>
              </a:spcAft>
              <a:defRPr/>
            </a:pPr>
            <a:r>
              <a:rPr lang="en-US" sz="2100" spc="-20" dirty="0">
                <a:solidFill>
                  <a:srgbClr val="7E7D7E"/>
                </a:solidFill>
              </a:rPr>
              <a:t>1) The airport wishes to introduce new queue monitoring technology which will assist the airport in managing traffic flow through the airport. Key metrics of a new system will be</a:t>
            </a:r>
          </a:p>
          <a:p>
            <a:pPr marL="457200" indent="-457200">
              <a:spcBef>
                <a:spcPts val="200"/>
              </a:spcBef>
              <a:spcAft>
                <a:spcPts val="500"/>
              </a:spcAft>
              <a:buAutoNum type="alphaLcParenBoth"/>
              <a:defRPr/>
            </a:pPr>
            <a:r>
              <a:rPr lang="en-US" sz="2100" spc="-20" dirty="0">
                <a:solidFill>
                  <a:srgbClr val="7E7D7E"/>
                </a:solidFill>
              </a:rPr>
              <a:t>Time spent at check in desk to departures</a:t>
            </a:r>
          </a:p>
          <a:p>
            <a:pPr marL="457200" indent="-457200">
              <a:spcBef>
                <a:spcPts val="200"/>
              </a:spcBef>
              <a:spcAft>
                <a:spcPts val="500"/>
              </a:spcAft>
              <a:buAutoNum type="alphaLcParenBoth"/>
              <a:defRPr/>
            </a:pPr>
            <a:r>
              <a:rPr lang="en-US" sz="2100" spc="-20" dirty="0">
                <a:solidFill>
                  <a:srgbClr val="7E7D7E"/>
                </a:solidFill>
              </a:rPr>
              <a:t>Time spent queuing at security screening</a:t>
            </a:r>
          </a:p>
          <a:p>
            <a:pPr marL="457200" indent="-457200">
              <a:spcBef>
                <a:spcPts val="200"/>
              </a:spcBef>
              <a:spcAft>
                <a:spcPts val="500"/>
              </a:spcAft>
              <a:buAutoNum type="alphaLcParenBoth"/>
              <a:defRPr/>
            </a:pPr>
            <a:r>
              <a:rPr lang="en-US" sz="2100" spc="-20" dirty="0">
                <a:solidFill>
                  <a:srgbClr val="7E7D7E"/>
                </a:solidFill>
              </a:rPr>
              <a:t>Time spent queuing at the Development Fee Payment Point area</a:t>
            </a:r>
          </a:p>
          <a:p>
            <a:pPr marL="457200" indent="-457200">
              <a:spcBef>
                <a:spcPts val="200"/>
              </a:spcBef>
              <a:spcAft>
                <a:spcPts val="500"/>
              </a:spcAft>
              <a:buAutoNum type="alphaLcParenBoth"/>
              <a:defRPr/>
            </a:pPr>
            <a:r>
              <a:rPr lang="en-US" sz="2100" spc="-20" dirty="0">
                <a:solidFill>
                  <a:srgbClr val="7E7D7E"/>
                </a:solidFill>
              </a:rPr>
              <a:t>Volume of people queuing at each point at any given time</a:t>
            </a:r>
          </a:p>
          <a:p>
            <a:pPr marL="457200" indent="-457200">
              <a:spcBef>
                <a:spcPts val="200"/>
              </a:spcBef>
              <a:spcAft>
                <a:spcPts val="500"/>
              </a:spcAft>
              <a:buAutoNum type="alphaLcParenBoth"/>
              <a:defRPr/>
            </a:pPr>
            <a:r>
              <a:rPr lang="en-US" sz="2100" spc="-20" dirty="0">
                <a:solidFill>
                  <a:srgbClr val="7E7D7E"/>
                </a:solidFill>
              </a:rPr>
              <a:t>Live queue times to keep passengers informed of expected time to get through security</a:t>
            </a:r>
          </a:p>
          <a:p>
            <a:pPr marL="457200" indent="-457200">
              <a:spcBef>
                <a:spcPts val="200"/>
              </a:spcBef>
              <a:spcAft>
                <a:spcPts val="500"/>
              </a:spcAft>
              <a:buAutoNum type="alphaLcParenBoth"/>
              <a:defRPr/>
            </a:pPr>
            <a:r>
              <a:rPr lang="en-US" sz="2100" spc="-20" dirty="0">
                <a:solidFill>
                  <a:srgbClr val="7E7D7E"/>
                </a:solidFill>
              </a:rPr>
              <a:t>Real time statistics identifying pinch points and peak queue times to assist staff allocation resourcing</a:t>
            </a:r>
          </a:p>
          <a:p>
            <a:pPr>
              <a:spcBef>
                <a:spcPts val="200"/>
              </a:spcBef>
              <a:spcAft>
                <a:spcPts val="500"/>
              </a:spcAft>
              <a:defRPr/>
            </a:pPr>
            <a:endParaRPr lang="en-US" sz="2400" spc="-20" dirty="0">
              <a:solidFill>
                <a:srgbClr val="7E7D7E"/>
              </a:solidFill>
            </a:endParaRPr>
          </a:p>
          <a:p>
            <a:pPr>
              <a:spcBef>
                <a:spcPts val="200"/>
              </a:spcBef>
              <a:spcAft>
                <a:spcPts val="500"/>
              </a:spcAft>
              <a:defRPr/>
            </a:pPr>
            <a:endParaRPr lang="en-US" sz="2400" spc="-20" dirty="0">
              <a:solidFill>
                <a:srgbClr val="7E7D7E"/>
              </a:solidFill>
            </a:endParaRPr>
          </a:p>
          <a:p>
            <a:pPr fontAlgn="auto">
              <a:spcBef>
                <a:spcPts val="200"/>
              </a:spcBef>
              <a:spcAft>
                <a:spcPts val="500"/>
              </a:spcAft>
              <a:defRPr/>
            </a:pPr>
            <a:endParaRPr lang="en-US" sz="2400" spc="-20" dirty="0">
              <a:solidFill>
                <a:srgbClr val="7E7D7E"/>
              </a:solidFill>
            </a:endParaRPr>
          </a:p>
        </p:txBody>
      </p:sp>
      <p:sp>
        <p:nvSpPr>
          <p:cNvPr id="43" name="Title 2">
            <a:extLst>
              <a:ext uri="{FF2B5EF4-FFF2-40B4-BE49-F238E27FC236}">
                <a16:creationId xmlns:a16="http://schemas.microsoft.com/office/drawing/2014/main" id="{9347BA90-9D17-C703-3DEE-CD7F797DA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630" y="7678"/>
            <a:ext cx="9258841" cy="1325563"/>
          </a:xfrm>
        </p:spPr>
        <p:txBody>
          <a:bodyPr>
            <a:normAutofit/>
          </a:bodyPr>
          <a:lstStyle/>
          <a:p>
            <a:r>
              <a:rPr lang="en-GB" sz="3600" b="1" dirty="0">
                <a:solidFill>
                  <a:srgbClr val="7E7D7E"/>
                </a:solidFill>
              </a:rPr>
              <a:t>Innovation Exchange Challenge</a:t>
            </a:r>
          </a:p>
        </p:txBody>
      </p:sp>
    </p:spTree>
    <p:extLst>
      <p:ext uri="{BB962C8B-B14F-4D97-AF65-F5344CB8AC3E}">
        <p14:creationId xmlns:p14="http://schemas.microsoft.com/office/powerpoint/2010/main" val="139476393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02224177-2C72-49A9-99A9-6F0542EF361E}"/>
              </a:ext>
            </a:extLst>
          </p:cNvPr>
          <p:cNvCxnSpPr>
            <a:cxnSpLocks/>
          </p:cNvCxnSpPr>
          <p:nvPr/>
        </p:nvCxnSpPr>
        <p:spPr>
          <a:xfrm>
            <a:off x="466069" y="443060"/>
            <a:ext cx="0" cy="6052008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7" name="Oval 46">
            <a:extLst>
              <a:ext uri="{FF2B5EF4-FFF2-40B4-BE49-F238E27FC236}">
                <a16:creationId xmlns:a16="http://schemas.microsoft.com/office/drawing/2014/main" id="{A93935BB-3F90-41CC-AE39-6FC3274E3090}"/>
              </a:ext>
            </a:extLst>
          </p:cNvPr>
          <p:cNvSpPr/>
          <p:nvPr/>
        </p:nvSpPr>
        <p:spPr>
          <a:xfrm>
            <a:off x="382834" y="6415672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ACA401C5-221F-49C1-A8D3-524187C649FF}"/>
              </a:ext>
            </a:extLst>
          </p:cNvPr>
          <p:cNvSpPr/>
          <p:nvPr/>
        </p:nvSpPr>
        <p:spPr>
          <a:xfrm>
            <a:off x="382834" y="342496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C809AAD9-A925-41E2-A2A0-B93F5DED72E7}"/>
              </a:ext>
            </a:extLst>
          </p:cNvPr>
          <p:cNvSpPr/>
          <p:nvPr/>
        </p:nvSpPr>
        <p:spPr>
          <a:xfrm>
            <a:off x="382834" y="618549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69DDE4E6-DD2E-4764-A855-49130D8384F9}"/>
              </a:ext>
            </a:extLst>
          </p:cNvPr>
          <p:cNvSpPr/>
          <p:nvPr/>
        </p:nvSpPr>
        <p:spPr>
          <a:xfrm>
            <a:off x="382834" y="894602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8B91319F-4D5D-4314-AAC0-539DEBAB7F61}"/>
              </a:ext>
            </a:extLst>
          </p:cNvPr>
          <p:cNvSpPr/>
          <p:nvPr/>
        </p:nvSpPr>
        <p:spPr>
          <a:xfrm>
            <a:off x="382834" y="1170655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EDA07591-C3EB-4F23-AEF5-17C2E940D20C}"/>
              </a:ext>
            </a:extLst>
          </p:cNvPr>
          <p:cNvSpPr/>
          <p:nvPr/>
        </p:nvSpPr>
        <p:spPr>
          <a:xfrm>
            <a:off x="382834" y="1446708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A2F6B421-FC77-4A3E-AAC5-62FEF9BE6600}"/>
              </a:ext>
            </a:extLst>
          </p:cNvPr>
          <p:cNvSpPr/>
          <p:nvPr/>
        </p:nvSpPr>
        <p:spPr>
          <a:xfrm>
            <a:off x="382834" y="1722761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02567E4B-8F6E-4E48-97FE-D7BD5E16349F}"/>
              </a:ext>
            </a:extLst>
          </p:cNvPr>
          <p:cNvSpPr/>
          <p:nvPr/>
        </p:nvSpPr>
        <p:spPr>
          <a:xfrm>
            <a:off x="382834" y="1998814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DD47FD88-3900-4237-A5F2-C1F3731D2703}"/>
              </a:ext>
            </a:extLst>
          </p:cNvPr>
          <p:cNvSpPr/>
          <p:nvPr/>
        </p:nvSpPr>
        <p:spPr>
          <a:xfrm>
            <a:off x="382834" y="2274867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4160AEFB-E64A-4203-886A-1D4D28997332}"/>
              </a:ext>
            </a:extLst>
          </p:cNvPr>
          <p:cNvSpPr/>
          <p:nvPr/>
        </p:nvSpPr>
        <p:spPr>
          <a:xfrm>
            <a:off x="382834" y="2550920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F4A0945E-B2D4-4459-8418-0D9996B00860}"/>
              </a:ext>
            </a:extLst>
          </p:cNvPr>
          <p:cNvSpPr/>
          <p:nvPr/>
        </p:nvSpPr>
        <p:spPr>
          <a:xfrm>
            <a:off x="382834" y="2826973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C56AB738-4191-417D-8A3A-8D586F89C15A}"/>
              </a:ext>
            </a:extLst>
          </p:cNvPr>
          <p:cNvSpPr/>
          <p:nvPr/>
        </p:nvSpPr>
        <p:spPr>
          <a:xfrm>
            <a:off x="382834" y="3103026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D1942B4D-04F2-462E-B785-D97422146E86}"/>
              </a:ext>
            </a:extLst>
          </p:cNvPr>
          <p:cNvSpPr/>
          <p:nvPr/>
        </p:nvSpPr>
        <p:spPr>
          <a:xfrm>
            <a:off x="382834" y="3379079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F8EAC8B7-54B6-4C90-A8FA-E21C668B5EF6}"/>
              </a:ext>
            </a:extLst>
          </p:cNvPr>
          <p:cNvSpPr/>
          <p:nvPr/>
        </p:nvSpPr>
        <p:spPr>
          <a:xfrm>
            <a:off x="382834" y="3655132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A0F87EC7-BB45-45CB-B6CE-D100B8BD9C6C}"/>
              </a:ext>
            </a:extLst>
          </p:cNvPr>
          <p:cNvSpPr/>
          <p:nvPr/>
        </p:nvSpPr>
        <p:spPr>
          <a:xfrm>
            <a:off x="382834" y="3931185"/>
            <a:ext cx="166471" cy="16647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5E6C6C0A-AC94-4BC3-9304-83BFD4B3F713}"/>
              </a:ext>
            </a:extLst>
          </p:cNvPr>
          <p:cNvSpPr/>
          <p:nvPr/>
        </p:nvSpPr>
        <p:spPr>
          <a:xfrm>
            <a:off x="382834" y="4207238"/>
            <a:ext cx="166471" cy="16647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2713398E-84DD-4527-A5B9-6A1B2FF8F8C8}"/>
              </a:ext>
            </a:extLst>
          </p:cNvPr>
          <p:cNvSpPr/>
          <p:nvPr/>
        </p:nvSpPr>
        <p:spPr>
          <a:xfrm>
            <a:off x="382834" y="4483291"/>
            <a:ext cx="166471" cy="16647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21A6B138-DB49-4049-90C1-A8743650C53E}"/>
              </a:ext>
            </a:extLst>
          </p:cNvPr>
          <p:cNvSpPr/>
          <p:nvPr/>
        </p:nvSpPr>
        <p:spPr>
          <a:xfrm>
            <a:off x="382834" y="4759344"/>
            <a:ext cx="166471" cy="16647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79FD4263-97DC-40D4-9AEB-5C07179AE1E1}"/>
              </a:ext>
            </a:extLst>
          </p:cNvPr>
          <p:cNvSpPr/>
          <p:nvPr/>
        </p:nvSpPr>
        <p:spPr>
          <a:xfrm>
            <a:off x="382834" y="5035397"/>
            <a:ext cx="166471" cy="16647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377826AE-11AE-4498-9293-F4870C403E90}"/>
              </a:ext>
            </a:extLst>
          </p:cNvPr>
          <p:cNvSpPr/>
          <p:nvPr/>
        </p:nvSpPr>
        <p:spPr>
          <a:xfrm>
            <a:off x="382834" y="5311450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244F955E-5E43-4647-BAA8-19EE02435A7F}"/>
              </a:ext>
            </a:extLst>
          </p:cNvPr>
          <p:cNvSpPr/>
          <p:nvPr/>
        </p:nvSpPr>
        <p:spPr>
          <a:xfrm>
            <a:off x="382834" y="5587503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1CC3224D-94B6-4C81-8F4A-E32D6087A858}"/>
              </a:ext>
            </a:extLst>
          </p:cNvPr>
          <p:cNvSpPr/>
          <p:nvPr/>
        </p:nvSpPr>
        <p:spPr>
          <a:xfrm>
            <a:off x="382834" y="5863556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5F1F5F0E-9F6F-453A-9B46-F34EA1FB334C}"/>
              </a:ext>
            </a:extLst>
          </p:cNvPr>
          <p:cNvSpPr/>
          <p:nvPr/>
        </p:nvSpPr>
        <p:spPr>
          <a:xfrm>
            <a:off x="382834" y="6139609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pic>
        <p:nvPicPr>
          <p:cNvPr id="3" name="Picture 2" descr="A picture containing sky, plane, outdoor, ground&#10;&#10;Description automatically generated">
            <a:extLst>
              <a:ext uri="{FF2B5EF4-FFF2-40B4-BE49-F238E27FC236}">
                <a16:creationId xmlns:a16="http://schemas.microsoft.com/office/drawing/2014/main" id="{E91429A5-6D93-E8CE-1507-E3C9838099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1324" y="7678"/>
            <a:ext cx="4750676" cy="6858000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E12A3459-E43A-4FF6-ACBA-1BD43C644DA2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45310" y="4531192"/>
            <a:ext cx="3275718" cy="2330260"/>
          </a:xfrm>
          <a:prstGeom prst="rect">
            <a:avLst/>
          </a:prstGeom>
        </p:spPr>
      </p:pic>
      <p:pic>
        <p:nvPicPr>
          <p:cNvPr id="53" name="Picture 52" descr="Text&#10;&#10;Description automatically generated with medium confidence">
            <a:extLst>
              <a:ext uri="{FF2B5EF4-FFF2-40B4-BE49-F238E27FC236}">
                <a16:creationId xmlns:a16="http://schemas.microsoft.com/office/drawing/2014/main" id="{ECDC4770-8337-46F4-8A2F-B2F1430771A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3700" y="6112616"/>
            <a:ext cx="1826237" cy="876648"/>
          </a:xfrm>
          <a:prstGeom prst="rect">
            <a:avLst/>
          </a:prstGeom>
        </p:spPr>
      </p:pic>
      <p:pic>
        <p:nvPicPr>
          <p:cNvPr id="139" name="Picture 138">
            <a:extLst>
              <a:ext uri="{FF2B5EF4-FFF2-40B4-BE49-F238E27FC236}">
                <a16:creationId xmlns:a16="http://schemas.microsoft.com/office/drawing/2014/main" id="{99324304-8DC2-4770-B60B-FB7FB2BF1BF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80102" y="24637"/>
            <a:ext cx="5343732" cy="6854046"/>
          </a:xfrm>
          <a:prstGeom prst="rect">
            <a:avLst/>
          </a:prstGeom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0EE38DBC-B3B6-58EF-415D-1C5397691AD8}"/>
              </a:ext>
            </a:extLst>
          </p:cNvPr>
          <p:cNvSpPr txBox="1"/>
          <p:nvPr/>
        </p:nvSpPr>
        <p:spPr>
          <a:xfrm>
            <a:off x="785650" y="942958"/>
            <a:ext cx="9997966" cy="6794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  <a:spcAft>
                <a:spcPts val="500"/>
              </a:spcAft>
              <a:defRPr/>
            </a:pPr>
            <a:endParaRPr lang="en-US" sz="2100" spc="-20" dirty="0">
              <a:solidFill>
                <a:srgbClr val="7E7D7E"/>
              </a:solidFill>
            </a:endParaRPr>
          </a:p>
          <a:p>
            <a:pPr>
              <a:spcBef>
                <a:spcPts val="200"/>
              </a:spcBef>
              <a:spcAft>
                <a:spcPts val="500"/>
              </a:spcAft>
              <a:defRPr/>
            </a:pPr>
            <a:r>
              <a:rPr lang="en-US" sz="2100" b="1" u="sng" spc="-20" dirty="0">
                <a:solidFill>
                  <a:srgbClr val="7E7D7E"/>
                </a:solidFill>
              </a:rPr>
              <a:t>Loyalty </a:t>
            </a:r>
            <a:r>
              <a:rPr lang="en-US" sz="2100" b="1" u="sng" spc="-20" dirty="0" err="1">
                <a:solidFill>
                  <a:srgbClr val="7E7D7E"/>
                </a:solidFill>
              </a:rPr>
              <a:t>Programme</a:t>
            </a:r>
            <a:endParaRPr lang="en-US" sz="2100" b="1" u="sng" spc="-20" dirty="0">
              <a:solidFill>
                <a:srgbClr val="7E7D7E"/>
              </a:solidFill>
            </a:endParaRPr>
          </a:p>
          <a:p>
            <a:pPr>
              <a:spcBef>
                <a:spcPts val="200"/>
              </a:spcBef>
              <a:spcAft>
                <a:spcPts val="500"/>
              </a:spcAft>
              <a:defRPr/>
            </a:pPr>
            <a:endParaRPr lang="en-US" sz="800" spc="-20" dirty="0">
              <a:solidFill>
                <a:srgbClr val="7E7D7E"/>
              </a:solidFill>
            </a:endParaRPr>
          </a:p>
          <a:p>
            <a:pPr>
              <a:spcBef>
                <a:spcPts val="200"/>
              </a:spcBef>
              <a:spcAft>
                <a:spcPts val="500"/>
              </a:spcAft>
              <a:defRPr/>
            </a:pPr>
            <a:r>
              <a:rPr lang="en-US" sz="2400" spc="-20" dirty="0">
                <a:solidFill>
                  <a:srgbClr val="7E7D7E"/>
                </a:solidFill>
              </a:rPr>
              <a:t>The airport wishes to introduce a new loyalty </a:t>
            </a:r>
            <a:r>
              <a:rPr lang="en-US" sz="2400" spc="-20" dirty="0" err="1">
                <a:solidFill>
                  <a:srgbClr val="7E7D7E"/>
                </a:solidFill>
              </a:rPr>
              <a:t>programme</a:t>
            </a:r>
            <a:r>
              <a:rPr lang="en-US" sz="2400" spc="-20" dirty="0">
                <a:solidFill>
                  <a:srgbClr val="7E7D7E"/>
                </a:solidFill>
              </a:rPr>
              <a:t> to help create more loyal customers, improve customer retention, and grow a community of satisfied customers.</a:t>
            </a:r>
          </a:p>
          <a:p>
            <a:pPr>
              <a:spcBef>
                <a:spcPts val="200"/>
              </a:spcBef>
              <a:spcAft>
                <a:spcPts val="500"/>
              </a:spcAft>
              <a:defRPr/>
            </a:pPr>
            <a:endParaRPr lang="en-US" sz="800" spc="-20" dirty="0">
              <a:solidFill>
                <a:srgbClr val="7E7D7E"/>
              </a:solidFill>
            </a:endParaRPr>
          </a:p>
          <a:p>
            <a:pPr marL="457200" indent="-457200">
              <a:spcBef>
                <a:spcPts val="200"/>
              </a:spcBef>
              <a:spcAft>
                <a:spcPts val="500"/>
              </a:spcAft>
              <a:buFont typeface="+mj-lt"/>
              <a:buAutoNum type="arabicPeriod"/>
              <a:defRPr/>
            </a:pPr>
            <a:r>
              <a:rPr lang="en-US" sz="2400" spc="-20" dirty="0">
                <a:solidFill>
                  <a:srgbClr val="7E7D7E"/>
                </a:solidFill>
              </a:rPr>
              <a:t>The airport has installed a new Retail Point of sale till system throughout all the commercial outlets at the airport. </a:t>
            </a:r>
          </a:p>
          <a:p>
            <a:pPr marL="457200" indent="-457200">
              <a:spcBef>
                <a:spcPts val="200"/>
              </a:spcBef>
              <a:spcAft>
                <a:spcPts val="500"/>
              </a:spcAft>
              <a:buFont typeface="+mj-lt"/>
              <a:buAutoNum type="arabicPeriod"/>
              <a:defRPr/>
            </a:pPr>
            <a:r>
              <a:rPr lang="en-US" sz="2400" spc="-20" dirty="0">
                <a:solidFill>
                  <a:srgbClr val="7E7D7E"/>
                </a:solidFill>
              </a:rPr>
              <a:t>We wish to integrate a new loyalty </a:t>
            </a:r>
            <a:r>
              <a:rPr lang="en-US" sz="2400" spc="-20" dirty="0" err="1">
                <a:solidFill>
                  <a:srgbClr val="7E7D7E"/>
                </a:solidFill>
              </a:rPr>
              <a:t>programme</a:t>
            </a:r>
            <a:r>
              <a:rPr lang="en-US" sz="2400" spc="-20" dirty="0">
                <a:solidFill>
                  <a:srgbClr val="7E7D7E"/>
                </a:solidFill>
              </a:rPr>
              <a:t> which rewards frequent customers in our catering and retail outlets</a:t>
            </a:r>
          </a:p>
          <a:p>
            <a:pPr marL="457200" indent="-457200">
              <a:spcBef>
                <a:spcPts val="200"/>
              </a:spcBef>
              <a:spcAft>
                <a:spcPts val="500"/>
              </a:spcAft>
              <a:buFont typeface="+mj-lt"/>
              <a:buAutoNum type="arabicPeriod"/>
              <a:defRPr/>
            </a:pPr>
            <a:r>
              <a:rPr lang="en-US" sz="2400" spc="-20" dirty="0">
                <a:solidFill>
                  <a:srgbClr val="7E7D7E"/>
                </a:solidFill>
              </a:rPr>
              <a:t>Furthermore, the airport has its own online parking platform which now accounts for over 40% of all car park bookings – the airport would like to </a:t>
            </a:r>
            <a:r>
              <a:rPr lang="en-US" sz="2400" spc="-20" dirty="0" err="1">
                <a:solidFill>
                  <a:srgbClr val="7E7D7E"/>
                </a:solidFill>
              </a:rPr>
              <a:t>utilise</a:t>
            </a:r>
            <a:r>
              <a:rPr lang="en-US" sz="2400" spc="-20" dirty="0">
                <a:solidFill>
                  <a:srgbClr val="7E7D7E"/>
                </a:solidFill>
              </a:rPr>
              <a:t> this and integrate it with a </a:t>
            </a:r>
            <a:r>
              <a:rPr lang="en-US" sz="2400" spc="-20" dirty="0" err="1">
                <a:solidFill>
                  <a:srgbClr val="7E7D7E"/>
                </a:solidFill>
              </a:rPr>
              <a:t>a</a:t>
            </a:r>
            <a:r>
              <a:rPr lang="en-US" sz="2400" spc="-20" dirty="0">
                <a:solidFill>
                  <a:srgbClr val="7E7D7E"/>
                </a:solidFill>
              </a:rPr>
              <a:t> new loyalty </a:t>
            </a:r>
            <a:r>
              <a:rPr lang="en-US" sz="2400" spc="-20" dirty="0" err="1">
                <a:solidFill>
                  <a:srgbClr val="7E7D7E"/>
                </a:solidFill>
              </a:rPr>
              <a:t>programme</a:t>
            </a:r>
            <a:r>
              <a:rPr lang="en-US" sz="2400" spc="-20" dirty="0">
                <a:solidFill>
                  <a:srgbClr val="7E7D7E"/>
                </a:solidFill>
              </a:rPr>
              <a:t> that again rewards repeat customers of the airport </a:t>
            </a:r>
          </a:p>
          <a:p>
            <a:pPr>
              <a:spcBef>
                <a:spcPts val="200"/>
              </a:spcBef>
              <a:spcAft>
                <a:spcPts val="500"/>
              </a:spcAft>
              <a:defRPr/>
            </a:pPr>
            <a:endParaRPr lang="en-US" sz="2400" spc="-20" dirty="0">
              <a:solidFill>
                <a:srgbClr val="7E7D7E"/>
              </a:solidFill>
            </a:endParaRPr>
          </a:p>
          <a:p>
            <a:pPr fontAlgn="auto">
              <a:spcBef>
                <a:spcPts val="200"/>
              </a:spcBef>
              <a:spcAft>
                <a:spcPts val="500"/>
              </a:spcAft>
              <a:defRPr/>
            </a:pPr>
            <a:endParaRPr lang="en-US" sz="2400" spc="-20" dirty="0">
              <a:solidFill>
                <a:srgbClr val="7E7D7E"/>
              </a:solidFill>
            </a:endParaRPr>
          </a:p>
        </p:txBody>
      </p:sp>
      <p:sp>
        <p:nvSpPr>
          <p:cNvPr id="43" name="Title 2">
            <a:extLst>
              <a:ext uri="{FF2B5EF4-FFF2-40B4-BE49-F238E27FC236}">
                <a16:creationId xmlns:a16="http://schemas.microsoft.com/office/drawing/2014/main" id="{9347BA90-9D17-C703-3DEE-CD7F797DA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630" y="7678"/>
            <a:ext cx="9258841" cy="1325563"/>
          </a:xfrm>
        </p:spPr>
        <p:txBody>
          <a:bodyPr>
            <a:normAutofit/>
          </a:bodyPr>
          <a:lstStyle/>
          <a:p>
            <a:r>
              <a:rPr lang="en-GB" sz="3600" b="1" dirty="0">
                <a:solidFill>
                  <a:srgbClr val="7E7D7E"/>
                </a:solidFill>
              </a:rPr>
              <a:t>Innovation Exchange Challenge</a:t>
            </a:r>
          </a:p>
        </p:txBody>
      </p:sp>
    </p:spTree>
    <p:extLst>
      <p:ext uri="{BB962C8B-B14F-4D97-AF65-F5344CB8AC3E}">
        <p14:creationId xmlns:p14="http://schemas.microsoft.com/office/powerpoint/2010/main" val="3355027982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5BAAA40F-322A-52A2-2A9E-3A0C3C3FF877}"/>
              </a:ext>
            </a:extLst>
          </p:cNvPr>
          <p:cNvSpPr txBox="1">
            <a:spLocks/>
          </p:cNvSpPr>
          <p:nvPr/>
        </p:nvSpPr>
        <p:spPr>
          <a:xfrm>
            <a:off x="490084" y="4346899"/>
            <a:ext cx="5816626" cy="634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spc="100" dirty="0">
                <a:solidFill>
                  <a:schemeClr val="bg1"/>
                </a:solidFill>
                <a:latin typeface="Source Sans Pro" panose="020B0503030403020204" pitchFamily="34" charset="0"/>
                <a:cs typeface="Trebuchet MS"/>
              </a:rPr>
              <a:t>Thank You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26BBA584-40FB-9ECA-9513-CB3CD551AC7F}"/>
              </a:ext>
            </a:extLst>
          </p:cNvPr>
          <p:cNvSpPr txBox="1">
            <a:spLocks/>
          </p:cNvSpPr>
          <p:nvPr/>
        </p:nvSpPr>
        <p:spPr>
          <a:xfrm>
            <a:off x="490084" y="4976707"/>
            <a:ext cx="6455428" cy="23717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 spc="100" dirty="0">
                <a:solidFill>
                  <a:schemeClr val="bg1"/>
                </a:solidFill>
                <a:latin typeface="Source Sans Pro" panose="020B0503030403020204" pitchFamily="34" charset="0"/>
                <a:cs typeface="Trebuchet MS"/>
              </a:rPr>
              <a:t>Donal Healy</a:t>
            </a:r>
          </a:p>
          <a:p>
            <a:pPr marL="0" indent="0">
              <a:buNone/>
            </a:pPr>
            <a:r>
              <a:rPr lang="en-US" sz="1400" spc="100" dirty="0">
                <a:solidFill>
                  <a:schemeClr val="bg1"/>
                </a:solidFill>
                <a:latin typeface="Source Sans Pro" panose="020B0503030403020204" pitchFamily="34" charset="0"/>
                <a:cs typeface="Trebuchet MS"/>
              </a:rPr>
              <a:t>Head of Marketing &amp; Communications</a:t>
            </a:r>
          </a:p>
          <a:p>
            <a:pPr marL="0" indent="0">
              <a:buNone/>
            </a:pPr>
            <a:endParaRPr lang="en-US" sz="1000" spc="100" dirty="0">
              <a:solidFill>
                <a:schemeClr val="bg1"/>
              </a:solidFill>
              <a:latin typeface="Source Sans Pro" panose="020B0503030403020204" pitchFamily="34" charset="0"/>
              <a:cs typeface="Trebuchet MS"/>
            </a:endParaRPr>
          </a:p>
          <a:p>
            <a:pPr marL="0" indent="0">
              <a:buNone/>
            </a:pPr>
            <a:r>
              <a:rPr lang="en-US" sz="1200" spc="100" dirty="0">
                <a:solidFill>
                  <a:schemeClr val="bg1"/>
                </a:solidFill>
                <a:latin typeface="Source Sans Pro" panose="020B0503030403020204" pitchFamily="34" charset="0"/>
                <a:cs typeface="Trebuchet MS"/>
              </a:rPr>
              <a:t>Ireland West Airport</a:t>
            </a:r>
          </a:p>
          <a:p>
            <a:pPr marL="0" indent="0">
              <a:buNone/>
            </a:pPr>
            <a:r>
              <a:rPr lang="en-US" sz="1200" spc="100" dirty="0">
                <a:solidFill>
                  <a:schemeClr val="bg1"/>
                </a:solidFill>
                <a:latin typeface="Source Sans Pro" panose="020B0503030403020204" pitchFamily="34" charset="0"/>
                <a:cs typeface="Trebuchet MS"/>
              </a:rPr>
              <a:t>T: +353 94 936 8108</a:t>
            </a:r>
          </a:p>
          <a:p>
            <a:pPr marL="0" indent="0">
              <a:buNone/>
            </a:pPr>
            <a:r>
              <a:rPr lang="en-US" sz="1200" spc="100" dirty="0">
                <a:solidFill>
                  <a:schemeClr val="bg1"/>
                </a:solidFill>
                <a:latin typeface="Source Sans Pro" panose="020B0503030403020204" pitchFamily="34" charset="0"/>
                <a:cs typeface="Trebuchet MS"/>
              </a:rPr>
              <a:t>E: donalhealy@irelandwestairport.com</a:t>
            </a:r>
          </a:p>
        </p:txBody>
      </p:sp>
    </p:spTree>
    <p:extLst>
      <p:ext uri="{BB962C8B-B14F-4D97-AF65-F5344CB8AC3E}">
        <p14:creationId xmlns:p14="http://schemas.microsoft.com/office/powerpoint/2010/main" val="40711825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outdoor, sky, grass, nature&#10;&#10;Description automatically generated">
            <a:extLst>
              <a:ext uri="{FF2B5EF4-FFF2-40B4-BE49-F238E27FC236}">
                <a16:creationId xmlns:a16="http://schemas.microsoft.com/office/drawing/2014/main" id="{5BFC9BC6-7DB3-6749-4E17-9FA3F615DF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0391" y="21300"/>
            <a:ext cx="4391609" cy="6842448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DB674FD-F9FB-4795-8D97-FB24C8AE4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78"/>
            <a:ext cx="9258841" cy="1325563"/>
          </a:xfrm>
        </p:spPr>
        <p:txBody>
          <a:bodyPr>
            <a:normAutofit/>
          </a:bodyPr>
          <a:lstStyle/>
          <a:p>
            <a:r>
              <a:rPr lang="en-GB" sz="3600" b="1" dirty="0">
                <a:solidFill>
                  <a:srgbClr val="7E7D7E"/>
                </a:solidFill>
              </a:rPr>
              <a:t>Ireland’s 4</a:t>
            </a:r>
            <a:r>
              <a:rPr lang="en-GB" sz="3600" b="1" baseline="30000" dirty="0">
                <a:solidFill>
                  <a:srgbClr val="7E7D7E"/>
                </a:solidFill>
              </a:rPr>
              <a:t>th</a:t>
            </a:r>
            <a:r>
              <a:rPr lang="en-GB" sz="3600" b="1" dirty="0">
                <a:solidFill>
                  <a:srgbClr val="7E7D7E"/>
                </a:solidFill>
              </a:rPr>
              <a:t> Largest Airport</a:t>
            </a:r>
          </a:p>
        </p:txBody>
      </p:sp>
      <p:sp>
        <p:nvSpPr>
          <p:cNvPr id="4" name="Rectangle 3"/>
          <p:cNvSpPr/>
          <p:nvPr/>
        </p:nvSpPr>
        <p:spPr>
          <a:xfrm>
            <a:off x="838198" y="851950"/>
            <a:ext cx="8739435" cy="325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316990">
              <a:lnSpc>
                <a:spcPct val="115000"/>
              </a:lnSpc>
              <a:spcAft>
                <a:spcPts val="1000"/>
              </a:spcAft>
              <a:tabLst>
                <a:tab pos="4410710" algn="l"/>
                <a:tab pos="457200" algn="l"/>
              </a:tabLst>
            </a:pPr>
            <a:r>
              <a:rPr lang="en-US" sz="1400" dirty="0">
                <a:ea typeface="Batang"/>
                <a:cs typeface="Times New Roman" panose="02020603050405020304" pitchFamily="18" charset="0"/>
              </a:rPr>
              <a:t>Catchment region of 1.1m people</a:t>
            </a:r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7A6DCF07-9407-48AB-9638-9528A623889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6350" y="4520062"/>
            <a:ext cx="3295650" cy="2330260"/>
          </a:xfrm>
          <a:prstGeom prst="rect">
            <a:avLst/>
          </a:prstGeom>
        </p:spPr>
      </p:pic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A2882BE3-D366-4842-9A27-1FC56E71FA41}"/>
              </a:ext>
            </a:extLst>
          </p:cNvPr>
          <p:cNvCxnSpPr>
            <a:cxnSpLocks/>
          </p:cNvCxnSpPr>
          <p:nvPr/>
        </p:nvCxnSpPr>
        <p:spPr>
          <a:xfrm>
            <a:off x="466069" y="443060"/>
            <a:ext cx="0" cy="6052008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Oval 45">
            <a:extLst>
              <a:ext uri="{FF2B5EF4-FFF2-40B4-BE49-F238E27FC236}">
                <a16:creationId xmlns:a16="http://schemas.microsoft.com/office/drawing/2014/main" id="{882D3F38-334F-41A0-96A4-73701D212930}"/>
              </a:ext>
            </a:extLst>
          </p:cNvPr>
          <p:cNvSpPr/>
          <p:nvPr/>
        </p:nvSpPr>
        <p:spPr>
          <a:xfrm>
            <a:off x="382834" y="6415672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F078E740-933D-4B36-BA5C-A32E91C380A7}"/>
              </a:ext>
            </a:extLst>
          </p:cNvPr>
          <p:cNvSpPr/>
          <p:nvPr/>
        </p:nvSpPr>
        <p:spPr>
          <a:xfrm>
            <a:off x="382834" y="342496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1F902A80-0F9B-4F7C-8428-BE242870DF04}"/>
              </a:ext>
            </a:extLst>
          </p:cNvPr>
          <p:cNvSpPr/>
          <p:nvPr/>
        </p:nvSpPr>
        <p:spPr>
          <a:xfrm>
            <a:off x="382834" y="618549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FDC2B682-045E-4B52-B3DA-E32A6AB732CB}"/>
              </a:ext>
            </a:extLst>
          </p:cNvPr>
          <p:cNvSpPr/>
          <p:nvPr/>
        </p:nvSpPr>
        <p:spPr>
          <a:xfrm>
            <a:off x="382834" y="894602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27AF2312-1118-4D42-B9F9-DC53A741A8BB}"/>
              </a:ext>
            </a:extLst>
          </p:cNvPr>
          <p:cNvSpPr/>
          <p:nvPr/>
        </p:nvSpPr>
        <p:spPr>
          <a:xfrm>
            <a:off x="382834" y="1170655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19A1C809-4096-4CC8-9205-A7173C46FB22}"/>
              </a:ext>
            </a:extLst>
          </p:cNvPr>
          <p:cNvSpPr/>
          <p:nvPr/>
        </p:nvSpPr>
        <p:spPr>
          <a:xfrm>
            <a:off x="382834" y="1446708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6F115561-423C-4734-8067-1AB1203FD186}"/>
              </a:ext>
            </a:extLst>
          </p:cNvPr>
          <p:cNvSpPr/>
          <p:nvPr/>
        </p:nvSpPr>
        <p:spPr>
          <a:xfrm>
            <a:off x="382834" y="1722761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6BA4636D-291D-47C3-8939-E3A3C467C16C}"/>
              </a:ext>
            </a:extLst>
          </p:cNvPr>
          <p:cNvSpPr/>
          <p:nvPr/>
        </p:nvSpPr>
        <p:spPr>
          <a:xfrm>
            <a:off x="382834" y="1998814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B87AB492-E2AC-4FF1-93FA-3B2C887A75C1}"/>
              </a:ext>
            </a:extLst>
          </p:cNvPr>
          <p:cNvSpPr/>
          <p:nvPr/>
        </p:nvSpPr>
        <p:spPr>
          <a:xfrm>
            <a:off x="382834" y="2274867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26A728E7-9DB3-424B-91FD-9FAAC71A7344}"/>
              </a:ext>
            </a:extLst>
          </p:cNvPr>
          <p:cNvSpPr/>
          <p:nvPr/>
        </p:nvSpPr>
        <p:spPr>
          <a:xfrm>
            <a:off x="382834" y="2550920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EED13B94-FB49-47FE-8216-1E0EF84721C1}"/>
              </a:ext>
            </a:extLst>
          </p:cNvPr>
          <p:cNvSpPr/>
          <p:nvPr/>
        </p:nvSpPr>
        <p:spPr>
          <a:xfrm>
            <a:off x="382834" y="2826973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DB127C66-C1DF-4035-8F57-1B43F3189757}"/>
              </a:ext>
            </a:extLst>
          </p:cNvPr>
          <p:cNvSpPr/>
          <p:nvPr/>
        </p:nvSpPr>
        <p:spPr>
          <a:xfrm>
            <a:off x="382834" y="3103026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6F6D9F02-1F59-48E4-8574-9E2E1242EC85}"/>
              </a:ext>
            </a:extLst>
          </p:cNvPr>
          <p:cNvSpPr/>
          <p:nvPr/>
        </p:nvSpPr>
        <p:spPr>
          <a:xfrm>
            <a:off x="382834" y="3379079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9143C9CD-4AE7-4B6E-A347-5AF625B15EF0}"/>
              </a:ext>
            </a:extLst>
          </p:cNvPr>
          <p:cNvSpPr/>
          <p:nvPr/>
        </p:nvSpPr>
        <p:spPr>
          <a:xfrm>
            <a:off x="382834" y="3655132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8C7A3C69-B91B-44BE-A08F-784FA88257A3}"/>
              </a:ext>
            </a:extLst>
          </p:cNvPr>
          <p:cNvSpPr/>
          <p:nvPr/>
        </p:nvSpPr>
        <p:spPr>
          <a:xfrm>
            <a:off x="382834" y="3931185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8DDF7E31-96D3-4812-A41B-14D745AAC3E2}"/>
              </a:ext>
            </a:extLst>
          </p:cNvPr>
          <p:cNvSpPr/>
          <p:nvPr/>
        </p:nvSpPr>
        <p:spPr>
          <a:xfrm>
            <a:off x="382834" y="4207238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DBE369B4-3E57-4109-A21D-CB22BDCD1117}"/>
              </a:ext>
            </a:extLst>
          </p:cNvPr>
          <p:cNvSpPr/>
          <p:nvPr/>
        </p:nvSpPr>
        <p:spPr>
          <a:xfrm>
            <a:off x="382834" y="4483291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0C890E94-778C-41B8-9A6A-945908D56723}"/>
              </a:ext>
            </a:extLst>
          </p:cNvPr>
          <p:cNvSpPr/>
          <p:nvPr/>
        </p:nvSpPr>
        <p:spPr>
          <a:xfrm>
            <a:off x="382834" y="4759344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AE7A30A6-6D29-4737-A741-D2B056F8A059}"/>
              </a:ext>
            </a:extLst>
          </p:cNvPr>
          <p:cNvSpPr/>
          <p:nvPr/>
        </p:nvSpPr>
        <p:spPr>
          <a:xfrm>
            <a:off x="382834" y="5035397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CEAF57B2-98C2-4C5F-B5BE-67C35AB4A28C}"/>
              </a:ext>
            </a:extLst>
          </p:cNvPr>
          <p:cNvSpPr/>
          <p:nvPr/>
        </p:nvSpPr>
        <p:spPr>
          <a:xfrm>
            <a:off x="382834" y="5311450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FA84A2B5-DE02-48BD-9706-020B611C6C31}"/>
              </a:ext>
            </a:extLst>
          </p:cNvPr>
          <p:cNvSpPr/>
          <p:nvPr/>
        </p:nvSpPr>
        <p:spPr>
          <a:xfrm>
            <a:off x="382834" y="5587503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51FE904C-B018-4A1A-AAA0-96AB227F3E85}"/>
              </a:ext>
            </a:extLst>
          </p:cNvPr>
          <p:cNvSpPr/>
          <p:nvPr/>
        </p:nvSpPr>
        <p:spPr>
          <a:xfrm>
            <a:off x="382834" y="5863556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B2526E94-627E-47D3-8346-8AAF73780302}"/>
              </a:ext>
            </a:extLst>
          </p:cNvPr>
          <p:cNvSpPr/>
          <p:nvPr/>
        </p:nvSpPr>
        <p:spPr>
          <a:xfrm>
            <a:off x="382834" y="6139609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pic>
        <p:nvPicPr>
          <p:cNvPr id="35" name="Picture 34" descr="Text&#10;&#10;Description automatically generated with medium confidence">
            <a:extLst>
              <a:ext uri="{FF2B5EF4-FFF2-40B4-BE49-F238E27FC236}">
                <a16:creationId xmlns:a16="http://schemas.microsoft.com/office/drawing/2014/main" id="{7AE19A94-11A1-4FA8-B68C-15BE504D22B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4175" y="6112616"/>
            <a:ext cx="1841766" cy="876648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66051D97-BFF0-D95D-23E6-3EC1D3C0D7F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00416" y="0"/>
            <a:ext cx="2788913" cy="6863748"/>
          </a:xfrm>
          <a:prstGeom prst="rect">
            <a:avLst/>
          </a:prstGeom>
        </p:spPr>
      </p:pic>
      <p:pic>
        <p:nvPicPr>
          <p:cNvPr id="33" name="Picture 32" descr="Map&#10;&#10;Description automatically generated">
            <a:extLst>
              <a:ext uri="{FF2B5EF4-FFF2-40B4-BE49-F238E27FC236}">
                <a16:creationId xmlns:a16="http://schemas.microsoft.com/office/drawing/2014/main" id="{090F5CA9-D3C1-02CF-A31D-9DB59DD3A7E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435" y="1353239"/>
            <a:ext cx="9234205" cy="526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857027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41" descr="A couple of airplanes at an airport&#10;&#10;Description automatically generated with medium confidence">
            <a:extLst>
              <a:ext uri="{FF2B5EF4-FFF2-40B4-BE49-F238E27FC236}">
                <a16:creationId xmlns:a16="http://schemas.microsoft.com/office/drawing/2014/main" id="{04DB8F0F-5BB3-A78D-D502-76BC0E0CD30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32331" y="28424"/>
            <a:ext cx="5759669" cy="6839081"/>
          </a:xfrm>
          <a:prstGeom prst="rect">
            <a:avLst/>
          </a:prstGeom>
        </p:spPr>
      </p:pic>
      <p:pic>
        <p:nvPicPr>
          <p:cNvPr id="172" name="Picture 171">
            <a:extLst>
              <a:ext uri="{FF2B5EF4-FFF2-40B4-BE49-F238E27FC236}">
                <a16:creationId xmlns:a16="http://schemas.microsoft.com/office/drawing/2014/main" id="{8E70A010-C7A5-4E52-9288-A2B232100E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21924" y="9767"/>
            <a:ext cx="2788913" cy="6857738"/>
          </a:xfrm>
          <a:prstGeom prst="rect">
            <a:avLst/>
          </a:prstGeom>
        </p:spPr>
      </p:pic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9D75266B-EC10-4927-94E9-2511294FE655}"/>
              </a:ext>
            </a:extLst>
          </p:cNvPr>
          <p:cNvCxnSpPr>
            <a:cxnSpLocks/>
          </p:cNvCxnSpPr>
          <p:nvPr/>
        </p:nvCxnSpPr>
        <p:spPr>
          <a:xfrm>
            <a:off x="466069" y="443060"/>
            <a:ext cx="0" cy="6052008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7" name="Oval 46">
            <a:extLst>
              <a:ext uri="{FF2B5EF4-FFF2-40B4-BE49-F238E27FC236}">
                <a16:creationId xmlns:a16="http://schemas.microsoft.com/office/drawing/2014/main" id="{72F2E3E5-A36F-4B53-92F0-66115E8E0E4D}"/>
              </a:ext>
            </a:extLst>
          </p:cNvPr>
          <p:cNvSpPr/>
          <p:nvPr/>
        </p:nvSpPr>
        <p:spPr>
          <a:xfrm>
            <a:off x="382834" y="6415672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249CB0A1-DA21-4AFD-8A29-E54BFD46678B}"/>
              </a:ext>
            </a:extLst>
          </p:cNvPr>
          <p:cNvSpPr/>
          <p:nvPr/>
        </p:nvSpPr>
        <p:spPr>
          <a:xfrm>
            <a:off x="382834" y="342496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66451A67-B87F-463C-A635-5DBE6CEC595F}"/>
              </a:ext>
            </a:extLst>
          </p:cNvPr>
          <p:cNvSpPr/>
          <p:nvPr/>
        </p:nvSpPr>
        <p:spPr>
          <a:xfrm>
            <a:off x="382834" y="618549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AEDDC727-CEF8-4CF9-A546-97EE0C45B573}"/>
              </a:ext>
            </a:extLst>
          </p:cNvPr>
          <p:cNvSpPr/>
          <p:nvPr/>
        </p:nvSpPr>
        <p:spPr>
          <a:xfrm>
            <a:off x="382834" y="894602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388A3CBD-6370-4BAB-AA0C-EA6A6D6BE5BB}"/>
              </a:ext>
            </a:extLst>
          </p:cNvPr>
          <p:cNvSpPr/>
          <p:nvPr/>
        </p:nvSpPr>
        <p:spPr>
          <a:xfrm>
            <a:off x="382834" y="1170655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01CF088D-7C53-4DD1-A430-04B045C5017C}"/>
              </a:ext>
            </a:extLst>
          </p:cNvPr>
          <p:cNvSpPr/>
          <p:nvPr/>
        </p:nvSpPr>
        <p:spPr>
          <a:xfrm>
            <a:off x="382834" y="1446708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94E1EE2D-3ED4-48DA-93ED-1406BD2C583E}"/>
              </a:ext>
            </a:extLst>
          </p:cNvPr>
          <p:cNvSpPr/>
          <p:nvPr/>
        </p:nvSpPr>
        <p:spPr>
          <a:xfrm>
            <a:off x="382834" y="1722761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C439E7CB-FF68-484D-BD4A-5CCD68A9A253}"/>
              </a:ext>
            </a:extLst>
          </p:cNvPr>
          <p:cNvSpPr/>
          <p:nvPr/>
        </p:nvSpPr>
        <p:spPr>
          <a:xfrm>
            <a:off x="382834" y="1998814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CB398C19-BBF6-4065-A6A7-841B320E46F5}"/>
              </a:ext>
            </a:extLst>
          </p:cNvPr>
          <p:cNvSpPr/>
          <p:nvPr/>
        </p:nvSpPr>
        <p:spPr>
          <a:xfrm>
            <a:off x="382834" y="2274867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EE1DC8BF-ADF0-493C-B2E9-63A4A6D10AAB}"/>
              </a:ext>
            </a:extLst>
          </p:cNvPr>
          <p:cNvSpPr/>
          <p:nvPr/>
        </p:nvSpPr>
        <p:spPr>
          <a:xfrm>
            <a:off x="382834" y="2550920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87B28FB5-247A-450C-8AA9-9F54A1D97EC9}"/>
              </a:ext>
            </a:extLst>
          </p:cNvPr>
          <p:cNvSpPr/>
          <p:nvPr/>
        </p:nvSpPr>
        <p:spPr>
          <a:xfrm>
            <a:off x="382834" y="2826973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11CBAE9B-3B8B-44C4-840F-FFA11B07A609}"/>
              </a:ext>
            </a:extLst>
          </p:cNvPr>
          <p:cNvSpPr/>
          <p:nvPr/>
        </p:nvSpPr>
        <p:spPr>
          <a:xfrm>
            <a:off x="382834" y="3103026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6942AC91-48EA-4A7E-9188-BEE720A31C75}"/>
              </a:ext>
            </a:extLst>
          </p:cNvPr>
          <p:cNvSpPr/>
          <p:nvPr/>
        </p:nvSpPr>
        <p:spPr>
          <a:xfrm>
            <a:off x="382834" y="3379079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35698FB0-BCFC-4AA2-B0D4-5AE300458475}"/>
              </a:ext>
            </a:extLst>
          </p:cNvPr>
          <p:cNvSpPr/>
          <p:nvPr/>
        </p:nvSpPr>
        <p:spPr>
          <a:xfrm>
            <a:off x="382834" y="3655132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98C701DE-C29B-48EC-8248-2CB4F5542C8C}"/>
              </a:ext>
            </a:extLst>
          </p:cNvPr>
          <p:cNvSpPr/>
          <p:nvPr/>
        </p:nvSpPr>
        <p:spPr>
          <a:xfrm>
            <a:off x="382834" y="3931185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A7017680-C89C-4F28-8223-6046E46DF11C}"/>
              </a:ext>
            </a:extLst>
          </p:cNvPr>
          <p:cNvSpPr/>
          <p:nvPr/>
        </p:nvSpPr>
        <p:spPr>
          <a:xfrm>
            <a:off x="382834" y="4207238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FF363854-7E39-43F8-A901-14F6C2772D21}"/>
              </a:ext>
            </a:extLst>
          </p:cNvPr>
          <p:cNvSpPr/>
          <p:nvPr/>
        </p:nvSpPr>
        <p:spPr>
          <a:xfrm>
            <a:off x="382834" y="4483291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1E76882B-1558-4923-9B1C-B1DEB7BAA01A}"/>
              </a:ext>
            </a:extLst>
          </p:cNvPr>
          <p:cNvSpPr/>
          <p:nvPr/>
        </p:nvSpPr>
        <p:spPr>
          <a:xfrm>
            <a:off x="382834" y="4759344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2014F690-E680-4B3F-838D-CE71B187CD7B}"/>
              </a:ext>
            </a:extLst>
          </p:cNvPr>
          <p:cNvSpPr/>
          <p:nvPr/>
        </p:nvSpPr>
        <p:spPr>
          <a:xfrm>
            <a:off x="382834" y="5035397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A15C0089-72D5-4084-B3EC-C4E21E147991}"/>
              </a:ext>
            </a:extLst>
          </p:cNvPr>
          <p:cNvSpPr/>
          <p:nvPr/>
        </p:nvSpPr>
        <p:spPr>
          <a:xfrm>
            <a:off x="382834" y="5311450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5D15E52E-B640-4081-9BD8-F1CC3E453D3D}"/>
              </a:ext>
            </a:extLst>
          </p:cNvPr>
          <p:cNvSpPr/>
          <p:nvPr/>
        </p:nvSpPr>
        <p:spPr>
          <a:xfrm>
            <a:off x="382834" y="5587503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1DF1F509-AAEA-4152-97F9-8B8A44EBF0A9}"/>
              </a:ext>
            </a:extLst>
          </p:cNvPr>
          <p:cNvSpPr/>
          <p:nvPr/>
        </p:nvSpPr>
        <p:spPr>
          <a:xfrm>
            <a:off x="382834" y="5863556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6742684E-A7FD-4A83-ACF4-C5F30C41636D}"/>
              </a:ext>
            </a:extLst>
          </p:cNvPr>
          <p:cNvSpPr/>
          <p:nvPr/>
        </p:nvSpPr>
        <p:spPr>
          <a:xfrm>
            <a:off x="382834" y="6139609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EAA079AE-A1F5-4576-89EC-17F26C3C765B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06757" y="4518027"/>
            <a:ext cx="3295650" cy="2349478"/>
          </a:xfrm>
          <a:prstGeom prst="rect">
            <a:avLst/>
          </a:prstGeom>
        </p:spPr>
      </p:pic>
      <p:pic>
        <p:nvPicPr>
          <p:cNvPr id="38" name="Picture 37" descr="Text&#10;&#10;Description automatically generated with medium confidence">
            <a:extLst>
              <a:ext uri="{FF2B5EF4-FFF2-40B4-BE49-F238E27FC236}">
                <a16:creationId xmlns:a16="http://schemas.microsoft.com/office/drawing/2014/main" id="{950466F2-9589-4DCD-BEF0-345CE75A3E6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4175" y="6070576"/>
            <a:ext cx="1841766" cy="876648"/>
          </a:xfrm>
          <a:prstGeom prst="rect">
            <a:avLst/>
          </a:prstGeom>
        </p:spPr>
      </p:pic>
      <p:sp>
        <p:nvSpPr>
          <p:cNvPr id="39" name="Title 2">
            <a:extLst>
              <a:ext uri="{FF2B5EF4-FFF2-40B4-BE49-F238E27FC236}">
                <a16:creationId xmlns:a16="http://schemas.microsoft.com/office/drawing/2014/main" id="{AE6D9923-C626-4AC5-D274-413DED9CE2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78"/>
            <a:ext cx="9258841" cy="1325563"/>
          </a:xfrm>
        </p:spPr>
        <p:txBody>
          <a:bodyPr>
            <a:normAutofit/>
          </a:bodyPr>
          <a:lstStyle/>
          <a:p>
            <a:r>
              <a:rPr lang="en-GB" sz="3600" b="1" dirty="0">
                <a:solidFill>
                  <a:srgbClr val="7E7D7E"/>
                </a:solidFill>
              </a:rPr>
              <a:t>Strong Recovery in PAX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2B0E495C-4219-F934-408F-F62CD51A139F}"/>
              </a:ext>
            </a:extLst>
          </p:cNvPr>
          <p:cNvSpPr/>
          <p:nvPr/>
        </p:nvSpPr>
        <p:spPr>
          <a:xfrm>
            <a:off x="838198" y="851950"/>
            <a:ext cx="8739435" cy="325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316990">
              <a:lnSpc>
                <a:spcPct val="115000"/>
              </a:lnSpc>
              <a:spcAft>
                <a:spcPts val="1000"/>
              </a:spcAft>
              <a:tabLst>
                <a:tab pos="4410710" algn="l"/>
                <a:tab pos="457200" algn="l"/>
              </a:tabLst>
            </a:pPr>
            <a:r>
              <a:rPr lang="en-US" sz="1400" dirty="0">
                <a:solidFill>
                  <a:srgbClr val="7E7D7E"/>
                </a:solidFill>
                <a:ea typeface="Batang"/>
                <a:cs typeface="Times New Roman" panose="02020603050405020304" pitchFamily="18" charset="0"/>
              </a:rPr>
              <a:t>Passenger numbers forecasted to reach record levels in 2023</a:t>
            </a:r>
          </a:p>
        </p:txBody>
      </p:sp>
      <p:graphicFrame>
        <p:nvGraphicFramePr>
          <p:cNvPr id="41" name="Chart 40">
            <a:extLst>
              <a:ext uri="{FF2B5EF4-FFF2-40B4-BE49-F238E27FC236}">
                <a16:creationId xmlns:a16="http://schemas.microsoft.com/office/drawing/2014/main" id="{F4285500-EE56-5132-A6FE-8F5DAACA28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225454"/>
              </p:ext>
            </p:extLst>
          </p:nvPr>
        </p:nvGraphicFramePr>
        <p:xfrm>
          <a:off x="632540" y="1741103"/>
          <a:ext cx="7506637" cy="49322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32088282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1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airport, luggage, indoor&#10;&#10;Description automatically generated">
            <a:extLst>
              <a:ext uri="{FF2B5EF4-FFF2-40B4-BE49-F238E27FC236}">
                <a16:creationId xmlns:a16="http://schemas.microsoft.com/office/drawing/2014/main" id="{DACACCED-F935-DA19-3CE6-A7F44E8C4B9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13180" y="7678"/>
            <a:ext cx="6278820" cy="6850322"/>
          </a:xfrm>
          <a:prstGeom prst="rect">
            <a:avLst/>
          </a:prstGeom>
        </p:spPr>
      </p:pic>
      <p:pic>
        <p:nvPicPr>
          <p:cNvPr id="132" name="Picture 131">
            <a:extLst>
              <a:ext uri="{FF2B5EF4-FFF2-40B4-BE49-F238E27FC236}">
                <a16:creationId xmlns:a16="http://schemas.microsoft.com/office/drawing/2014/main" id="{83DFF4DA-A813-4744-A31D-B61DCE8A42D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34819" y="13376"/>
            <a:ext cx="2788913" cy="6855134"/>
          </a:xfrm>
          <a:prstGeom prst="rect">
            <a:avLst/>
          </a:prstGeom>
        </p:spPr>
      </p:pic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88B064FF-2EBE-4F82-80C0-556046E8C1B5}"/>
              </a:ext>
            </a:extLst>
          </p:cNvPr>
          <p:cNvCxnSpPr>
            <a:cxnSpLocks/>
          </p:cNvCxnSpPr>
          <p:nvPr/>
        </p:nvCxnSpPr>
        <p:spPr>
          <a:xfrm>
            <a:off x="466069" y="443060"/>
            <a:ext cx="0" cy="6052008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8" name="Oval 47">
            <a:extLst>
              <a:ext uri="{FF2B5EF4-FFF2-40B4-BE49-F238E27FC236}">
                <a16:creationId xmlns:a16="http://schemas.microsoft.com/office/drawing/2014/main" id="{7A9F3314-0CA3-48C9-9C04-C62EDA2B7A14}"/>
              </a:ext>
            </a:extLst>
          </p:cNvPr>
          <p:cNvSpPr/>
          <p:nvPr/>
        </p:nvSpPr>
        <p:spPr>
          <a:xfrm>
            <a:off x="382834" y="6415672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693D49B8-432F-4478-82B3-D29A2D1081D6}"/>
              </a:ext>
            </a:extLst>
          </p:cNvPr>
          <p:cNvSpPr/>
          <p:nvPr/>
        </p:nvSpPr>
        <p:spPr>
          <a:xfrm>
            <a:off x="382834" y="342496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E0C44014-C8A8-4E29-B3B6-56715B3E1F3B}"/>
              </a:ext>
            </a:extLst>
          </p:cNvPr>
          <p:cNvSpPr/>
          <p:nvPr/>
        </p:nvSpPr>
        <p:spPr>
          <a:xfrm>
            <a:off x="382834" y="618549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5C4DDBF0-F6A6-4D18-BF5D-93AB8C093BBE}"/>
              </a:ext>
            </a:extLst>
          </p:cNvPr>
          <p:cNvSpPr/>
          <p:nvPr/>
        </p:nvSpPr>
        <p:spPr>
          <a:xfrm>
            <a:off x="382834" y="894602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5660B9DE-F205-4FF3-A4AF-B038AA9238FE}"/>
              </a:ext>
            </a:extLst>
          </p:cNvPr>
          <p:cNvSpPr/>
          <p:nvPr/>
        </p:nvSpPr>
        <p:spPr>
          <a:xfrm>
            <a:off x="382834" y="1170655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83EF783E-4A50-4701-B8F8-5E391D9E9CE0}"/>
              </a:ext>
            </a:extLst>
          </p:cNvPr>
          <p:cNvSpPr/>
          <p:nvPr/>
        </p:nvSpPr>
        <p:spPr>
          <a:xfrm>
            <a:off x="382834" y="1446708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C9348976-0FEA-495C-B25F-A859CB6EACBD}"/>
              </a:ext>
            </a:extLst>
          </p:cNvPr>
          <p:cNvSpPr/>
          <p:nvPr/>
        </p:nvSpPr>
        <p:spPr>
          <a:xfrm>
            <a:off x="382834" y="1722761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FB84478D-36EB-4C7A-AF33-CE8F360E39B4}"/>
              </a:ext>
            </a:extLst>
          </p:cNvPr>
          <p:cNvSpPr/>
          <p:nvPr/>
        </p:nvSpPr>
        <p:spPr>
          <a:xfrm>
            <a:off x="382834" y="1998814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59DE5119-E0CE-441D-9421-76CC0A0B25F2}"/>
              </a:ext>
            </a:extLst>
          </p:cNvPr>
          <p:cNvSpPr/>
          <p:nvPr/>
        </p:nvSpPr>
        <p:spPr>
          <a:xfrm>
            <a:off x="382834" y="2274867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3A5455DB-FD22-4885-9FAC-5CCBF37AAD61}"/>
              </a:ext>
            </a:extLst>
          </p:cNvPr>
          <p:cNvSpPr/>
          <p:nvPr/>
        </p:nvSpPr>
        <p:spPr>
          <a:xfrm>
            <a:off x="382834" y="2550920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2630E722-6D92-407C-ACF0-FD69E2F4B61E}"/>
              </a:ext>
            </a:extLst>
          </p:cNvPr>
          <p:cNvSpPr/>
          <p:nvPr/>
        </p:nvSpPr>
        <p:spPr>
          <a:xfrm>
            <a:off x="382834" y="2826973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A0A292D6-1610-44F8-B8B8-93991757095E}"/>
              </a:ext>
            </a:extLst>
          </p:cNvPr>
          <p:cNvSpPr/>
          <p:nvPr/>
        </p:nvSpPr>
        <p:spPr>
          <a:xfrm>
            <a:off x="382834" y="3103026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01513667-9F70-4657-9454-EA1600A592C4}"/>
              </a:ext>
            </a:extLst>
          </p:cNvPr>
          <p:cNvSpPr/>
          <p:nvPr/>
        </p:nvSpPr>
        <p:spPr>
          <a:xfrm>
            <a:off x="382834" y="3379079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B031A388-AD12-4703-9B2F-149D51B09635}"/>
              </a:ext>
            </a:extLst>
          </p:cNvPr>
          <p:cNvSpPr/>
          <p:nvPr/>
        </p:nvSpPr>
        <p:spPr>
          <a:xfrm>
            <a:off x="382834" y="3655132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90B1E56E-4607-49D7-B3AE-F7D05AC98C97}"/>
              </a:ext>
            </a:extLst>
          </p:cNvPr>
          <p:cNvSpPr/>
          <p:nvPr/>
        </p:nvSpPr>
        <p:spPr>
          <a:xfrm>
            <a:off x="382834" y="3931185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AC2ACB16-013D-47C6-AD17-1A6B2B05717D}"/>
              </a:ext>
            </a:extLst>
          </p:cNvPr>
          <p:cNvSpPr/>
          <p:nvPr/>
        </p:nvSpPr>
        <p:spPr>
          <a:xfrm>
            <a:off x="382834" y="4207238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61D8C679-5A80-49C6-96FE-4DD0AFD006E3}"/>
              </a:ext>
            </a:extLst>
          </p:cNvPr>
          <p:cNvSpPr/>
          <p:nvPr/>
        </p:nvSpPr>
        <p:spPr>
          <a:xfrm>
            <a:off x="382834" y="4483291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010ECF3D-B6D4-4342-B951-EBF922F6CD26}"/>
              </a:ext>
            </a:extLst>
          </p:cNvPr>
          <p:cNvSpPr/>
          <p:nvPr/>
        </p:nvSpPr>
        <p:spPr>
          <a:xfrm>
            <a:off x="382834" y="4759344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710D4DF6-3DF6-4BC8-B8CB-2E49244D0E3F}"/>
              </a:ext>
            </a:extLst>
          </p:cNvPr>
          <p:cNvSpPr/>
          <p:nvPr/>
        </p:nvSpPr>
        <p:spPr>
          <a:xfrm>
            <a:off x="382834" y="5035397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9A43B8D9-C3A0-4BF7-8B43-0D0B0968E71E}"/>
              </a:ext>
            </a:extLst>
          </p:cNvPr>
          <p:cNvSpPr/>
          <p:nvPr/>
        </p:nvSpPr>
        <p:spPr>
          <a:xfrm>
            <a:off x="382834" y="5311450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D5C5E1A4-06D5-4EEF-A768-C951DAB8E0CE}"/>
              </a:ext>
            </a:extLst>
          </p:cNvPr>
          <p:cNvSpPr/>
          <p:nvPr/>
        </p:nvSpPr>
        <p:spPr>
          <a:xfrm>
            <a:off x="382834" y="5587503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945CE2A0-40CA-40F6-96BD-F951AD035A5C}"/>
              </a:ext>
            </a:extLst>
          </p:cNvPr>
          <p:cNvSpPr/>
          <p:nvPr/>
        </p:nvSpPr>
        <p:spPr>
          <a:xfrm>
            <a:off x="382834" y="5863556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1BBDE14B-7B03-4E80-BA62-A6F9D5CABE06}"/>
              </a:ext>
            </a:extLst>
          </p:cNvPr>
          <p:cNvSpPr/>
          <p:nvPr/>
        </p:nvSpPr>
        <p:spPr>
          <a:xfrm>
            <a:off x="382834" y="6139609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B42C9966-BFDF-468A-9F2B-2B6A8F709F34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06757" y="4531192"/>
            <a:ext cx="3295650" cy="2330260"/>
          </a:xfrm>
          <a:prstGeom prst="rect">
            <a:avLst/>
          </a:prstGeom>
        </p:spPr>
      </p:pic>
      <p:pic>
        <p:nvPicPr>
          <p:cNvPr id="39" name="Picture 38" descr="Text&#10;&#10;Description automatically generated with medium confidence">
            <a:extLst>
              <a:ext uri="{FF2B5EF4-FFF2-40B4-BE49-F238E27FC236}">
                <a16:creationId xmlns:a16="http://schemas.microsoft.com/office/drawing/2014/main" id="{1277A282-B3C9-42CB-9D9F-46AA5BFF144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4175" y="6112616"/>
            <a:ext cx="1841766" cy="876648"/>
          </a:xfrm>
          <a:prstGeom prst="rect">
            <a:avLst/>
          </a:prstGeom>
        </p:spPr>
      </p:pic>
      <p:sp>
        <p:nvSpPr>
          <p:cNvPr id="41" name="Title 2">
            <a:extLst>
              <a:ext uri="{FF2B5EF4-FFF2-40B4-BE49-F238E27FC236}">
                <a16:creationId xmlns:a16="http://schemas.microsoft.com/office/drawing/2014/main" id="{2E5CA004-0C2E-A8AF-B2C4-AD510612E0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9145" y="-87202"/>
            <a:ext cx="9258841" cy="1325563"/>
          </a:xfrm>
        </p:spPr>
        <p:txBody>
          <a:bodyPr>
            <a:normAutofit/>
          </a:bodyPr>
          <a:lstStyle/>
          <a:p>
            <a:r>
              <a:rPr lang="en-GB" sz="3600" b="1" dirty="0">
                <a:solidFill>
                  <a:srgbClr val="7E7D7E"/>
                </a:solidFill>
              </a:rPr>
              <a:t>Growing Customer Base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835392EA-F70D-AE3E-23D2-7DDBBB9E49C1}"/>
              </a:ext>
            </a:extLst>
          </p:cNvPr>
          <p:cNvSpPr/>
          <p:nvPr/>
        </p:nvSpPr>
        <p:spPr>
          <a:xfrm>
            <a:off x="880684" y="845146"/>
            <a:ext cx="873943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eaLnBrk="1" hangingPunct="1">
              <a:buNone/>
              <a:defRPr/>
            </a:pPr>
            <a:r>
              <a:rPr lang="en-IE" altLang="en-US" sz="1400" dirty="0">
                <a:solidFill>
                  <a:srgbClr val="7E7D7E"/>
                </a:solidFill>
                <a:latin typeface="Source Sans Pro" panose="020B0503030403020204" pitchFamily="34" charset="0"/>
              </a:rPr>
              <a:t>A truly regional airport with a catchment  area stretching across the entire </a:t>
            </a:r>
          </a:p>
          <a:p>
            <a:pPr marL="0" indent="0" eaLnBrk="1" hangingPunct="1">
              <a:buNone/>
              <a:defRPr/>
            </a:pPr>
            <a:r>
              <a:rPr lang="en-IE" altLang="en-US" sz="1400" dirty="0">
                <a:solidFill>
                  <a:srgbClr val="7E7D7E"/>
                </a:solidFill>
                <a:latin typeface="Source Sans Pro" panose="020B0503030403020204" pitchFamily="34" charset="0"/>
              </a:rPr>
              <a:t>West, North West and Midlands  region with significant potential </a:t>
            </a:r>
          </a:p>
          <a:p>
            <a:pPr marL="0" indent="0" eaLnBrk="1" hangingPunct="1">
              <a:buNone/>
              <a:defRPr/>
            </a:pPr>
            <a:r>
              <a:rPr lang="en-IE" altLang="en-US" sz="1400" dirty="0">
                <a:solidFill>
                  <a:srgbClr val="7E7D7E"/>
                </a:solidFill>
                <a:latin typeface="Source Sans Pro" panose="020B0503030403020204" pitchFamily="34" charset="0"/>
              </a:rPr>
              <a:t>to stimulate traffic further from  the Midlands region of the country</a:t>
            </a:r>
          </a:p>
        </p:txBody>
      </p:sp>
      <p:pic>
        <p:nvPicPr>
          <p:cNvPr id="44" name="Picture 8" descr="Ireland">
            <a:hlinkClick r:id="rId7"/>
            <a:extLst>
              <a:ext uri="{FF2B5EF4-FFF2-40B4-BE49-F238E27FC236}">
                <a16:creationId xmlns:a16="http://schemas.microsoft.com/office/drawing/2014/main" id="{B6C1BA0E-8DBC-2CE9-93B2-56216146B7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03488" y="1725402"/>
            <a:ext cx="3832416" cy="4963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" name="Text Box 9">
            <a:extLst>
              <a:ext uri="{FF2B5EF4-FFF2-40B4-BE49-F238E27FC236}">
                <a16:creationId xmlns:a16="http://schemas.microsoft.com/office/drawing/2014/main" id="{1B2C0808-A331-7DAF-ABB3-7B7F00E4A5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2421" y="3905468"/>
            <a:ext cx="1057275" cy="244475"/>
          </a:xfrm>
          <a:prstGeom prst="rect">
            <a:avLst/>
          </a:prstGeom>
          <a:solidFill>
            <a:srgbClr val="7E7D7E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2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2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IE" altLang="en-US" sz="1000" b="1" dirty="0">
                <a:solidFill>
                  <a:schemeClr val="bg1"/>
                </a:solidFill>
                <a:latin typeface="Arial" panose="020B0604020202020204" pitchFamily="34" charset="0"/>
              </a:rPr>
              <a:t>Galway – 19%</a:t>
            </a:r>
            <a:endParaRPr lang="en-GB" altLang="en-US" sz="10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6" name="Text Box 10">
            <a:extLst>
              <a:ext uri="{FF2B5EF4-FFF2-40B4-BE49-F238E27FC236}">
                <a16:creationId xmlns:a16="http://schemas.microsoft.com/office/drawing/2014/main" id="{16F6C809-BBEF-DD64-8B6E-B66303351C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1409" y="3492718"/>
            <a:ext cx="1057275" cy="244475"/>
          </a:xfrm>
          <a:prstGeom prst="rect">
            <a:avLst/>
          </a:prstGeom>
          <a:solidFill>
            <a:srgbClr val="7E7D7E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2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2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IE" altLang="en-US" sz="1000" b="1" dirty="0">
                <a:solidFill>
                  <a:schemeClr val="bg1"/>
                </a:solidFill>
                <a:latin typeface="Arial" panose="020B0604020202020204" pitchFamily="34" charset="0"/>
              </a:rPr>
              <a:t>Mayo – 35%</a:t>
            </a:r>
            <a:endParaRPr lang="en-GB" altLang="en-US" sz="10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71" name="Text Box 12">
            <a:extLst>
              <a:ext uri="{FF2B5EF4-FFF2-40B4-BE49-F238E27FC236}">
                <a16:creationId xmlns:a16="http://schemas.microsoft.com/office/drawing/2014/main" id="{7DACDBC1-095A-99E5-3E5E-54F2F2AE84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146" y="2860893"/>
            <a:ext cx="965200" cy="244475"/>
          </a:xfrm>
          <a:prstGeom prst="rect">
            <a:avLst/>
          </a:prstGeom>
          <a:solidFill>
            <a:srgbClr val="7E7D7E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2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2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IE" altLang="en-US" sz="1000" b="1" dirty="0">
                <a:solidFill>
                  <a:schemeClr val="bg1"/>
                </a:solidFill>
                <a:latin typeface="Arial" panose="020B0604020202020204" pitchFamily="34" charset="0"/>
              </a:rPr>
              <a:t>Sligo – 18%</a:t>
            </a:r>
            <a:endParaRPr lang="en-GB" altLang="en-US" sz="10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72" name="Text Box 13">
            <a:extLst>
              <a:ext uri="{FF2B5EF4-FFF2-40B4-BE49-F238E27FC236}">
                <a16:creationId xmlns:a16="http://schemas.microsoft.com/office/drawing/2014/main" id="{BFE64E00-8796-55DE-BEB6-A0607C4A9E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2921" y="3184743"/>
            <a:ext cx="1038225" cy="244475"/>
          </a:xfrm>
          <a:prstGeom prst="rect">
            <a:avLst/>
          </a:prstGeom>
          <a:solidFill>
            <a:srgbClr val="7E7D7E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2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2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IE" altLang="en-US" sz="1000" b="1" dirty="0">
                <a:solidFill>
                  <a:schemeClr val="bg1"/>
                </a:solidFill>
                <a:latin typeface="Arial" panose="020B0604020202020204" pitchFamily="34" charset="0"/>
              </a:rPr>
              <a:t>Leitrim – 7%</a:t>
            </a:r>
            <a:endParaRPr lang="en-GB" altLang="en-US" sz="10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73" name="Text Box 14">
            <a:extLst>
              <a:ext uri="{FF2B5EF4-FFF2-40B4-BE49-F238E27FC236}">
                <a16:creationId xmlns:a16="http://schemas.microsoft.com/office/drawing/2014/main" id="{07AE366D-4DF5-93DD-03AF-E39B0B1F5E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26966" y="3826238"/>
            <a:ext cx="1371600" cy="244475"/>
          </a:xfrm>
          <a:prstGeom prst="rect">
            <a:avLst/>
          </a:prstGeom>
          <a:solidFill>
            <a:srgbClr val="7E7D7E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2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2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IE" altLang="en-US" sz="1000" b="1" dirty="0">
                <a:solidFill>
                  <a:schemeClr val="bg1"/>
                </a:solidFill>
                <a:latin typeface="Arial" panose="020B0604020202020204" pitchFamily="34" charset="0"/>
              </a:rPr>
              <a:t>Westmeath – 3%</a:t>
            </a:r>
            <a:endParaRPr lang="en-GB" altLang="en-US" sz="10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74" name="Text Box 15">
            <a:extLst>
              <a:ext uri="{FF2B5EF4-FFF2-40B4-BE49-F238E27FC236}">
                <a16:creationId xmlns:a16="http://schemas.microsoft.com/office/drawing/2014/main" id="{E5B68494-2D05-8863-316D-4768F5E843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6841" y="4207238"/>
            <a:ext cx="1047750" cy="244475"/>
          </a:xfrm>
          <a:prstGeom prst="rect">
            <a:avLst/>
          </a:prstGeom>
          <a:solidFill>
            <a:srgbClr val="7E7D7E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2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2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IE" altLang="en-US" sz="1000" b="1" dirty="0">
                <a:solidFill>
                  <a:schemeClr val="bg1"/>
                </a:solidFill>
                <a:latin typeface="Arial" panose="020B0604020202020204" pitchFamily="34" charset="0"/>
              </a:rPr>
              <a:t>Offaly – 3%</a:t>
            </a:r>
            <a:endParaRPr lang="en-GB" altLang="en-US" sz="10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75" name="Text Box 16">
            <a:extLst>
              <a:ext uri="{FF2B5EF4-FFF2-40B4-BE49-F238E27FC236}">
                <a16:creationId xmlns:a16="http://schemas.microsoft.com/office/drawing/2014/main" id="{E99D21E3-990B-3299-6642-51F6F0AAF5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27952" y="3206720"/>
            <a:ext cx="1139825" cy="244475"/>
          </a:xfrm>
          <a:prstGeom prst="rect">
            <a:avLst/>
          </a:prstGeom>
          <a:solidFill>
            <a:srgbClr val="7E7D7E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2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2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IE" altLang="en-US" sz="1000" b="1" dirty="0">
                <a:solidFill>
                  <a:schemeClr val="bg1"/>
                </a:solidFill>
                <a:latin typeface="Arial" panose="020B0604020202020204" pitchFamily="34" charset="0"/>
              </a:rPr>
              <a:t>Longford – 4%</a:t>
            </a:r>
            <a:endParaRPr lang="en-GB" altLang="en-US" sz="10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76" name="Text Box 19">
            <a:extLst>
              <a:ext uri="{FF2B5EF4-FFF2-40B4-BE49-F238E27FC236}">
                <a16:creationId xmlns:a16="http://schemas.microsoft.com/office/drawing/2014/main" id="{3C0ED8FE-2744-B902-FAD2-EB7887F5F4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3871" y="4473793"/>
            <a:ext cx="1057275" cy="244475"/>
          </a:xfrm>
          <a:prstGeom prst="rect">
            <a:avLst/>
          </a:prstGeom>
          <a:solidFill>
            <a:srgbClr val="7E7D7E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2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2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IE" altLang="en-US" sz="1000" b="1" dirty="0">
                <a:solidFill>
                  <a:schemeClr val="bg1"/>
                </a:solidFill>
                <a:latin typeface="Arial" panose="020B0604020202020204" pitchFamily="34" charset="0"/>
              </a:rPr>
              <a:t>Clare – 2%</a:t>
            </a:r>
            <a:endParaRPr lang="en-GB" altLang="en-US" sz="10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77" name="Text Box 12">
            <a:extLst>
              <a:ext uri="{FF2B5EF4-FFF2-40B4-BE49-F238E27FC236}">
                <a16:creationId xmlns:a16="http://schemas.microsoft.com/office/drawing/2014/main" id="{D87C8ECC-3EB1-205B-C067-F39EAE06B0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7404" y="2412605"/>
            <a:ext cx="1103312" cy="246221"/>
          </a:xfrm>
          <a:prstGeom prst="rect">
            <a:avLst/>
          </a:prstGeom>
          <a:solidFill>
            <a:srgbClr val="7E7D7E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2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2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IE" altLang="en-US" sz="1000" b="1" dirty="0">
                <a:solidFill>
                  <a:schemeClr val="bg1"/>
                </a:solidFill>
                <a:latin typeface="Arial" panose="020B0604020202020204" pitchFamily="34" charset="0"/>
              </a:rPr>
              <a:t>Donegal – 5%</a:t>
            </a:r>
            <a:endParaRPr lang="en-GB" altLang="en-US" sz="10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" name="Text Box 11">
            <a:extLst>
              <a:ext uri="{FF2B5EF4-FFF2-40B4-BE49-F238E27FC236}">
                <a16:creationId xmlns:a16="http://schemas.microsoft.com/office/drawing/2014/main" id="{78E13995-CA06-A721-E47A-6B4E87945D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79520" y="3521991"/>
            <a:ext cx="1414462" cy="244475"/>
          </a:xfrm>
          <a:prstGeom prst="rect">
            <a:avLst/>
          </a:prstGeom>
          <a:solidFill>
            <a:srgbClr val="7E7D7E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2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2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IE" altLang="en-US" sz="1000" b="1" dirty="0">
                <a:solidFill>
                  <a:schemeClr val="bg1"/>
                </a:solidFill>
                <a:latin typeface="Arial" panose="020B0604020202020204" pitchFamily="34" charset="0"/>
              </a:rPr>
              <a:t>Roscommon – 7%</a:t>
            </a:r>
            <a:endParaRPr lang="en-GB" altLang="en-US" sz="10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89710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Picture 118">
            <a:extLst>
              <a:ext uri="{FF2B5EF4-FFF2-40B4-BE49-F238E27FC236}">
                <a16:creationId xmlns:a16="http://schemas.microsoft.com/office/drawing/2014/main" id="{5D54E4E2-4854-5546-2396-2A20DBA361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678"/>
            <a:ext cx="12182549" cy="6858000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6257926" y="1516064"/>
            <a:ext cx="142875" cy="142875"/>
          </a:xfrm>
          <a:prstGeom prst="ellipse">
            <a:avLst/>
          </a:prstGeom>
          <a:solidFill>
            <a:srgbClr val="1C7C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158" name="Group 157"/>
          <p:cNvGrpSpPr>
            <a:grpSpLocks/>
          </p:cNvGrpSpPr>
          <p:nvPr/>
        </p:nvGrpSpPr>
        <p:grpSpPr bwMode="auto">
          <a:xfrm>
            <a:off x="3595806" y="3658842"/>
            <a:ext cx="1595989" cy="413113"/>
            <a:chOff x="1625104" y="3927965"/>
            <a:chExt cx="2126507" cy="550880"/>
          </a:xfrm>
        </p:grpSpPr>
        <p:sp>
          <p:nvSpPr>
            <p:cNvPr id="14485" name="TextBox 158"/>
            <p:cNvSpPr txBox="1">
              <a:spLocks noChangeArrowheads="1"/>
            </p:cNvSpPr>
            <p:nvPr/>
          </p:nvSpPr>
          <p:spPr bwMode="auto">
            <a:xfrm>
              <a:off x="1625104" y="3927965"/>
              <a:ext cx="2126507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en-US" sz="1200" b="1">
                  <a:solidFill>
                    <a:srgbClr val="FFFF00"/>
                  </a:solidFill>
                  <a:latin typeface="Source Sans Pro" panose="020B0503030403020204" pitchFamily="34" charset="0"/>
                </a:rPr>
                <a:t>MILAN</a:t>
              </a:r>
            </a:p>
          </p:txBody>
        </p:sp>
        <p:sp>
          <p:nvSpPr>
            <p:cNvPr id="14486" name="TextBox 159"/>
            <p:cNvSpPr txBox="1">
              <a:spLocks noChangeArrowheads="1"/>
            </p:cNvSpPr>
            <p:nvPr/>
          </p:nvSpPr>
          <p:spPr bwMode="auto">
            <a:xfrm>
              <a:off x="2185473" y="4171068"/>
              <a:ext cx="1552340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en-US" sz="900" b="1" dirty="0">
                  <a:solidFill>
                    <a:srgbClr val="FFFFFF"/>
                  </a:solidFill>
                  <a:latin typeface="Source Sans Pro" panose="020B0503030403020204" pitchFamily="34" charset="0"/>
                </a:rPr>
                <a:t>Year round</a:t>
              </a:r>
            </a:p>
          </p:txBody>
        </p:sp>
      </p:grpSp>
      <p:grpSp>
        <p:nvGrpSpPr>
          <p:cNvPr id="179" name="Group 178"/>
          <p:cNvGrpSpPr>
            <a:grpSpLocks/>
          </p:cNvGrpSpPr>
          <p:nvPr/>
        </p:nvGrpSpPr>
        <p:grpSpPr bwMode="auto">
          <a:xfrm>
            <a:off x="4425728" y="3030734"/>
            <a:ext cx="1595437" cy="381000"/>
            <a:chOff x="4176957" y="5076795"/>
            <a:chExt cx="2126507" cy="507523"/>
          </a:xfrm>
        </p:grpSpPr>
        <p:sp>
          <p:nvSpPr>
            <p:cNvPr id="14481" name="TextBox 179"/>
            <p:cNvSpPr txBox="1">
              <a:spLocks noChangeArrowheads="1"/>
            </p:cNvSpPr>
            <p:nvPr/>
          </p:nvSpPr>
          <p:spPr bwMode="auto">
            <a:xfrm>
              <a:off x="4176957" y="5076795"/>
              <a:ext cx="2126507" cy="369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en-US" sz="1200" b="1">
                  <a:solidFill>
                    <a:srgbClr val="FFFF00"/>
                  </a:solidFill>
                  <a:latin typeface="Source Sans Pro" panose="020B0503030403020204" pitchFamily="34" charset="0"/>
                </a:rPr>
                <a:t>COLOGNE</a:t>
              </a:r>
            </a:p>
          </p:txBody>
        </p:sp>
        <p:sp>
          <p:nvSpPr>
            <p:cNvPr id="14482" name="TextBox 180"/>
            <p:cNvSpPr txBox="1">
              <a:spLocks noChangeArrowheads="1"/>
            </p:cNvSpPr>
            <p:nvPr/>
          </p:nvSpPr>
          <p:spPr bwMode="auto">
            <a:xfrm>
              <a:off x="4512463" y="5276541"/>
              <a:ext cx="1552342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en-US" sz="900" b="1" dirty="0">
                  <a:solidFill>
                    <a:srgbClr val="FFFFFF"/>
                  </a:solidFill>
                  <a:latin typeface="Source Sans Pro" panose="020B0503030403020204" pitchFamily="34" charset="0"/>
                </a:rPr>
                <a:t>Seasonal </a:t>
              </a:r>
            </a:p>
          </p:txBody>
        </p:sp>
      </p:grpSp>
      <p:grpSp>
        <p:nvGrpSpPr>
          <p:cNvPr id="95" name="Group 94"/>
          <p:cNvGrpSpPr>
            <a:grpSpLocks/>
          </p:cNvGrpSpPr>
          <p:nvPr/>
        </p:nvGrpSpPr>
        <p:grpSpPr bwMode="auto">
          <a:xfrm>
            <a:off x="2579263" y="2125074"/>
            <a:ext cx="1617414" cy="511859"/>
            <a:chOff x="-8037206" y="289048"/>
            <a:chExt cx="2157946" cy="595887"/>
          </a:xfrm>
        </p:grpSpPr>
        <p:sp>
          <p:nvSpPr>
            <p:cNvPr id="14475" name="TextBox 95"/>
            <p:cNvSpPr txBox="1">
              <a:spLocks noChangeArrowheads="1"/>
            </p:cNvSpPr>
            <p:nvPr/>
          </p:nvSpPr>
          <p:spPr bwMode="auto">
            <a:xfrm>
              <a:off x="-7182598" y="289048"/>
              <a:ext cx="1303338" cy="2866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en-US" sz="1000" b="1" dirty="0">
                  <a:solidFill>
                    <a:srgbClr val="FFFF00"/>
                  </a:solidFill>
                  <a:latin typeface="Source Sans Pro" panose="020B0503030403020204" pitchFamily="34" charset="0"/>
                </a:rPr>
                <a:t>MANCHESTER</a:t>
              </a:r>
            </a:p>
          </p:txBody>
        </p:sp>
        <p:sp>
          <p:nvSpPr>
            <p:cNvPr id="14476" name="TextBox 96"/>
            <p:cNvSpPr txBox="1">
              <a:spLocks noChangeArrowheads="1"/>
            </p:cNvSpPr>
            <p:nvPr/>
          </p:nvSpPr>
          <p:spPr bwMode="auto">
            <a:xfrm>
              <a:off x="-8037206" y="616209"/>
              <a:ext cx="1552339" cy="2687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en-US" sz="900" b="1" dirty="0">
                  <a:solidFill>
                    <a:srgbClr val="FFFFFF"/>
                  </a:solidFill>
                  <a:latin typeface="Source Sans Pro" panose="020B0503030403020204" pitchFamily="34" charset="0"/>
                </a:rPr>
                <a:t>Year round</a:t>
              </a:r>
            </a:p>
          </p:txBody>
        </p:sp>
      </p:grpSp>
      <p:grpSp>
        <p:nvGrpSpPr>
          <p:cNvPr id="134" name="Group 133"/>
          <p:cNvGrpSpPr>
            <a:grpSpLocks/>
          </p:cNvGrpSpPr>
          <p:nvPr/>
        </p:nvGrpSpPr>
        <p:grpSpPr bwMode="auto">
          <a:xfrm>
            <a:off x="2244579" y="2833976"/>
            <a:ext cx="1637226" cy="376541"/>
            <a:chOff x="-6973942" y="1153552"/>
            <a:chExt cx="2182812" cy="503033"/>
          </a:xfrm>
        </p:grpSpPr>
        <p:sp>
          <p:nvSpPr>
            <p:cNvPr id="14467" name="TextBox 134"/>
            <p:cNvSpPr txBox="1">
              <a:spLocks noChangeArrowheads="1"/>
            </p:cNvSpPr>
            <p:nvPr/>
          </p:nvSpPr>
          <p:spPr bwMode="auto">
            <a:xfrm>
              <a:off x="-6917637" y="1153552"/>
              <a:ext cx="2126507" cy="3282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en-US" sz="1000" b="1" dirty="0">
                  <a:solidFill>
                    <a:srgbClr val="FFFF00"/>
                  </a:solidFill>
                  <a:latin typeface="Source Sans Pro" panose="020B0503030403020204" pitchFamily="34" charset="0"/>
                </a:rPr>
                <a:t>BRISTOL</a:t>
              </a:r>
            </a:p>
          </p:txBody>
        </p:sp>
        <p:sp>
          <p:nvSpPr>
            <p:cNvPr id="14468" name="TextBox 135"/>
            <p:cNvSpPr txBox="1">
              <a:spLocks noChangeArrowheads="1"/>
            </p:cNvSpPr>
            <p:nvPr/>
          </p:nvSpPr>
          <p:spPr bwMode="auto">
            <a:xfrm>
              <a:off x="-6973942" y="1348809"/>
              <a:ext cx="1552337" cy="3077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en-US" sz="900" b="1" dirty="0">
                  <a:solidFill>
                    <a:srgbClr val="FFFFFF"/>
                  </a:solidFill>
                  <a:latin typeface="Source Sans Pro" panose="020B0503030403020204" pitchFamily="34" charset="0"/>
                </a:rPr>
                <a:t> Year round </a:t>
              </a:r>
            </a:p>
          </p:txBody>
        </p:sp>
      </p:grpSp>
      <p:grpSp>
        <p:nvGrpSpPr>
          <p:cNvPr id="152" name="Group 151"/>
          <p:cNvGrpSpPr>
            <a:grpSpLocks/>
          </p:cNvGrpSpPr>
          <p:nvPr/>
        </p:nvGrpSpPr>
        <p:grpSpPr bwMode="auto">
          <a:xfrm>
            <a:off x="2919549" y="2903804"/>
            <a:ext cx="153987" cy="122237"/>
            <a:chOff x="8415130" y="2849217"/>
            <a:chExt cx="450574" cy="450574"/>
          </a:xfrm>
        </p:grpSpPr>
        <p:sp>
          <p:nvSpPr>
            <p:cNvPr id="154" name="Teardrop 153"/>
            <p:cNvSpPr/>
            <p:nvPr/>
          </p:nvSpPr>
          <p:spPr>
            <a:xfrm rot="8100000">
              <a:off x="8415130" y="2849217"/>
              <a:ext cx="450574" cy="450574"/>
            </a:xfrm>
            <a:prstGeom prst="teardrop">
              <a:avLst>
                <a:gd name="adj" fmla="val 124123"/>
              </a:avLst>
            </a:prstGeom>
            <a:solidFill>
              <a:srgbClr val="EF30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55" name="Oval 154"/>
            <p:cNvSpPr/>
            <p:nvPr/>
          </p:nvSpPr>
          <p:spPr>
            <a:xfrm>
              <a:off x="8545193" y="2977953"/>
              <a:ext cx="190448" cy="19310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>
                <a:defRPr/>
              </a:pPr>
              <a:endParaRPr lang="en-US" sz="135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170" name="Group 169"/>
          <p:cNvGrpSpPr>
            <a:grpSpLocks/>
          </p:cNvGrpSpPr>
          <p:nvPr/>
        </p:nvGrpSpPr>
        <p:grpSpPr bwMode="auto">
          <a:xfrm>
            <a:off x="3349625" y="2354598"/>
            <a:ext cx="153987" cy="122237"/>
            <a:chOff x="8415130" y="2849217"/>
            <a:chExt cx="450574" cy="450574"/>
          </a:xfrm>
        </p:grpSpPr>
        <p:sp>
          <p:nvSpPr>
            <p:cNvPr id="177" name="Teardrop 176"/>
            <p:cNvSpPr/>
            <p:nvPr/>
          </p:nvSpPr>
          <p:spPr>
            <a:xfrm rot="8100000">
              <a:off x="8415130" y="2849217"/>
              <a:ext cx="450574" cy="450574"/>
            </a:xfrm>
            <a:prstGeom prst="teardrop">
              <a:avLst>
                <a:gd name="adj" fmla="val 124123"/>
              </a:avLst>
            </a:prstGeom>
            <a:solidFill>
              <a:srgbClr val="EF30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78" name="Oval 177"/>
            <p:cNvSpPr/>
            <p:nvPr/>
          </p:nvSpPr>
          <p:spPr>
            <a:xfrm>
              <a:off x="8545193" y="2977953"/>
              <a:ext cx="190448" cy="19310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>
                <a:defRPr/>
              </a:pPr>
              <a:endParaRPr lang="en-US" sz="135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DC664402-0FCF-F6F0-4324-C2940A4A21BB}"/>
              </a:ext>
            </a:extLst>
          </p:cNvPr>
          <p:cNvGrpSpPr/>
          <p:nvPr/>
        </p:nvGrpSpPr>
        <p:grpSpPr>
          <a:xfrm>
            <a:off x="542422" y="4776788"/>
            <a:ext cx="1749426" cy="417513"/>
            <a:chOff x="1506538" y="5019675"/>
            <a:chExt cx="1749426" cy="417513"/>
          </a:xfrm>
        </p:grpSpPr>
        <p:grpSp>
          <p:nvGrpSpPr>
            <p:cNvPr id="171" name="Group 170"/>
            <p:cNvGrpSpPr>
              <a:grpSpLocks/>
            </p:cNvGrpSpPr>
            <p:nvPr/>
          </p:nvGrpSpPr>
          <p:grpSpPr bwMode="auto">
            <a:xfrm>
              <a:off x="1506538" y="5037138"/>
              <a:ext cx="1689101" cy="400050"/>
              <a:chOff x="1822426" y="3757905"/>
              <a:chExt cx="2252745" cy="533875"/>
            </a:xfrm>
          </p:grpSpPr>
          <p:sp>
            <p:nvSpPr>
              <p:cNvPr id="14483" name="TextBox 171"/>
              <p:cNvSpPr txBox="1">
                <a:spLocks noChangeArrowheads="1"/>
              </p:cNvSpPr>
              <p:nvPr/>
            </p:nvSpPr>
            <p:spPr bwMode="auto">
              <a:xfrm>
                <a:off x="1822426" y="3757905"/>
                <a:ext cx="2126508" cy="3693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defTabSz="6858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 defTabSz="6858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 defTabSz="6858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 defTabSz="6858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 defTabSz="6858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6858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6858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6858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6858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altLang="en-US" sz="1200" b="1" dirty="0">
                    <a:solidFill>
                      <a:srgbClr val="FFFF00"/>
                    </a:solidFill>
                    <a:latin typeface="Source Sans Pro" panose="020B0503030403020204" pitchFamily="34" charset="0"/>
                  </a:rPr>
                  <a:t>FARO</a:t>
                </a:r>
              </a:p>
            </p:txBody>
          </p:sp>
          <p:sp>
            <p:nvSpPr>
              <p:cNvPr id="14484" name="TextBox 172"/>
              <p:cNvSpPr txBox="1">
                <a:spLocks noChangeArrowheads="1"/>
              </p:cNvSpPr>
              <p:nvPr/>
            </p:nvSpPr>
            <p:spPr bwMode="auto">
              <a:xfrm>
                <a:off x="2522830" y="3984003"/>
                <a:ext cx="1552341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defTabSz="6858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 defTabSz="6858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 defTabSz="6858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 defTabSz="6858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 defTabSz="6858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6858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6858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6858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6858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altLang="en-US" sz="900" b="1">
                    <a:solidFill>
                      <a:srgbClr val="FFFFFF"/>
                    </a:solidFill>
                    <a:latin typeface="Source Sans Pro" panose="020B0503030403020204" pitchFamily="34" charset="0"/>
                  </a:rPr>
                  <a:t>Seasonal</a:t>
                </a:r>
              </a:p>
            </p:txBody>
          </p:sp>
        </p:grpSp>
        <p:grpSp>
          <p:nvGrpSpPr>
            <p:cNvPr id="218" name="Group 217"/>
            <p:cNvGrpSpPr>
              <a:grpSpLocks/>
            </p:cNvGrpSpPr>
            <p:nvPr/>
          </p:nvGrpSpPr>
          <p:grpSpPr bwMode="auto">
            <a:xfrm>
              <a:off x="3043239" y="5019675"/>
              <a:ext cx="212725" cy="185738"/>
              <a:chOff x="8415130" y="2849217"/>
              <a:chExt cx="450574" cy="450574"/>
            </a:xfrm>
          </p:grpSpPr>
          <p:sp>
            <p:nvSpPr>
              <p:cNvPr id="219" name="Teardrop 218"/>
              <p:cNvSpPr/>
              <p:nvPr/>
            </p:nvSpPr>
            <p:spPr>
              <a:xfrm rot="8100000">
                <a:off x="8415130" y="2849217"/>
                <a:ext cx="450574" cy="450574"/>
              </a:xfrm>
              <a:prstGeom prst="teardrop">
                <a:avLst>
                  <a:gd name="adj" fmla="val 124123"/>
                </a:avLst>
              </a:prstGeom>
              <a:solidFill>
                <a:srgbClr val="EF307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685800">
                  <a:defRPr/>
                </a:pPr>
                <a:endParaRPr lang="en-US" sz="1350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220" name="Oval 219"/>
              <p:cNvSpPr/>
              <p:nvPr/>
            </p:nvSpPr>
            <p:spPr>
              <a:xfrm>
                <a:off x="8546266" y="2980153"/>
                <a:ext cx="188300" cy="18870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685800">
                  <a:defRPr/>
                </a:pPr>
                <a:endParaRPr lang="en-US" sz="1350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</p:grpSp>
      </p:grpSp>
      <p:grpSp>
        <p:nvGrpSpPr>
          <p:cNvPr id="224" name="Group 223"/>
          <p:cNvGrpSpPr>
            <a:grpSpLocks/>
          </p:cNvGrpSpPr>
          <p:nvPr/>
        </p:nvGrpSpPr>
        <p:grpSpPr bwMode="auto">
          <a:xfrm>
            <a:off x="2030619" y="5296732"/>
            <a:ext cx="1595438" cy="377826"/>
            <a:chOff x="643765" y="3321769"/>
            <a:chExt cx="2126510" cy="503696"/>
          </a:xfrm>
        </p:grpSpPr>
        <p:sp>
          <p:nvSpPr>
            <p:cNvPr id="14449" name="TextBox 224"/>
            <p:cNvSpPr txBox="1">
              <a:spLocks noChangeArrowheads="1"/>
            </p:cNvSpPr>
            <p:nvPr/>
          </p:nvSpPr>
          <p:spPr bwMode="auto">
            <a:xfrm>
              <a:off x="643765" y="3321769"/>
              <a:ext cx="2126510" cy="3693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en-US" sz="1200" b="1">
                  <a:solidFill>
                    <a:srgbClr val="FFFF00"/>
                  </a:solidFill>
                  <a:latin typeface="Source Sans Pro" panose="020B0503030403020204" pitchFamily="34" charset="0"/>
                </a:rPr>
                <a:t>MALAGA</a:t>
              </a:r>
            </a:p>
          </p:txBody>
        </p:sp>
        <p:sp>
          <p:nvSpPr>
            <p:cNvPr id="14450" name="TextBox 225"/>
            <p:cNvSpPr txBox="1">
              <a:spLocks noChangeArrowheads="1"/>
            </p:cNvSpPr>
            <p:nvPr/>
          </p:nvSpPr>
          <p:spPr bwMode="auto">
            <a:xfrm>
              <a:off x="1091023" y="3517687"/>
              <a:ext cx="1552341" cy="3077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en-US" sz="900" b="1" dirty="0">
                  <a:solidFill>
                    <a:srgbClr val="FFFFFF"/>
                  </a:solidFill>
                  <a:latin typeface="Source Sans Pro" panose="020B0503030403020204" pitchFamily="34" charset="0"/>
                </a:rPr>
                <a:t>Seasonal</a:t>
              </a:r>
            </a:p>
          </p:txBody>
        </p:sp>
      </p:grpSp>
      <p:grpSp>
        <p:nvGrpSpPr>
          <p:cNvPr id="227" name="Group 226"/>
          <p:cNvGrpSpPr>
            <a:grpSpLocks/>
          </p:cNvGrpSpPr>
          <p:nvPr/>
        </p:nvGrpSpPr>
        <p:grpSpPr bwMode="auto">
          <a:xfrm>
            <a:off x="2877264" y="5045703"/>
            <a:ext cx="211137" cy="185738"/>
            <a:chOff x="8415139" y="2849220"/>
            <a:chExt cx="450574" cy="450575"/>
          </a:xfrm>
        </p:grpSpPr>
        <p:sp>
          <p:nvSpPr>
            <p:cNvPr id="228" name="Teardrop 227"/>
            <p:cNvSpPr/>
            <p:nvPr/>
          </p:nvSpPr>
          <p:spPr>
            <a:xfrm rot="8100000">
              <a:off x="8415139" y="2849220"/>
              <a:ext cx="450574" cy="450575"/>
            </a:xfrm>
            <a:prstGeom prst="teardrop">
              <a:avLst>
                <a:gd name="adj" fmla="val 124123"/>
              </a:avLst>
            </a:prstGeom>
            <a:solidFill>
              <a:srgbClr val="EF30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>
                <a:defRPr/>
              </a:pPr>
              <a:endParaRPr lang="en-US" sz="1350" b="1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29" name="Oval 228"/>
            <p:cNvSpPr/>
            <p:nvPr/>
          </p:nvSpPr>
          <p:spPr>
            <a:xfrm>
              <a:off x="8543866" y="2980153"/>
              <a:ext cx="193103" cy="18870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>
                <a:defRPr/>
              </a:pPr>
              <a:endParaRPr lang="en-US" sz="1350" b="1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236" name="Group 235"/>
          <p:cNvGrpSpPr>
            <a:grpSpLocks/>
          </p:cNvGrpSpPr>
          <p:nvPr/>
        </p:nvGrpSpPr>
        <p:grpSpPr bwMode="auto">
          <a:xfrm>
            <a:off x="3182614" y="4165431"/>
            <a:ext cx="212725" cy="185738"/>
            <a:chOff x="8415130" y="2849217"/>
            <a:chExt cx="450574" cy="450574"/>
          </a:xfrm>
        </p:grpSpPr>
        <p:sp>
          <p:nvSpPr>
            <p:cNvPr id="237" name="Teardrop 236"/>
            <p:cNvSpPr/>
            <p:nvPr/>
          </p:nvSpPr>
          <p:spPr>
            <a:xfrm rot="8100000">
              <a:off x="8415130" y="2849217"/>
              <a:ext cx="450574" cy="450574"/>
            </a:xfrm>
            <a:prstGeom prst="teardrop">
              <a:avLst>
                <a:gd name="adj" fmla="val 124123"/>
              </a:avLst>
            </a:prstGeom>
            <a:solidFill>
              <a:srgbClr val="EF30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>
                <a:defRPr/>
              </a:pPr>
              <a:endParaRPr lang="en-US" sz="1350" b="1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38" name="Oval 237"/>
            <p:cNvSpPr/>
            <p:nvPr/>
          </p:nvSpPr>
          <p:spPr>
            <a:xfrm>
              <a:off x="8546266" y="2980153"/>
              <a:ext cx="188300" cy="18870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>
                <a:defRPr/>
              </a:pPr>
              <a:endParaRPr lang="en-US" sz="1350" b="1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83BED326-3443-3AAE-46CE-6AFDC295E902}"/>
              </a:ext>
            </a:extLst>
          </p:cNvPr>
          <p:cNvGrpSpPr/>
          <p:nvPr/>
        </p:nvGrpSpPr>
        <p:grpSpPr>
          <a:xfrm>
            <a:off x="1317604" y="5063636"/>
            <a:ext cx="1595148" cy="618030"/>
            <a:chOff x="2071688" y="5191125"/>
            <a:chExt cx="1595148" cy="618030"/>
          </a:xfrm>
        </p:grpSpPr>
        <p:grpSp>
          <p:nvGrpSpPr>
            <p:cNvPr id="233" name="Group 232"/>
            <p:cNvGrpSpPr>
              <a:grpSpLocks/>
            </p:cNvGrpSpPr>
            <p:nvPr/>
          </p:nvGrpSpPr>
          <p:grpSpPr bwMode="auto">
            <a:xfrm>
              <a:off x="2071688" y="5426070"/>
              <a:ext cx="1595148" cy="383085"/>
              <a:chOff x="-162609" y="3559921"/>
              <a:chExt cx="2126510" cy="510554"/>
            </a:xfrm>
          </p:grpSpPr>
          <p:sp>
            <p:nvSpPr>
              <p:cNvPr id="14445" name="TextBox 233"/>
              <p:cNvSpPr txBox="1">
                <a:spLocks noChangeArrowheads="1"/>
              </p:cNvSpPr>
              <p:nvPr/>
            </p:nvSpPr>
            <p:spPr bwMode="auto">
              <a:xfrm>
                <a:off x="-162609" y="3559921"/>
                <a:ext cx="2126510" cy="369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defTabSz="6858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 defTabSz="6858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 defTabSz="6858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 defTabSz="6858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 defTabSz="6858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6858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6858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6858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6858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altLang="en-US" sz="1200" b="1" dirty="0">
                    <a:solidFill>
                      <a:prstClr val="white"/>
                    </a:solidFill>
                    <a:latin typeface="Source Sans Pro" panose="020B0503030403020204" pitchFamily="34" charset="0"/>
                  </a:rPr>
                  <a:t>CADIZ</a:t>
                </a:r>
              </a:p>
            </p:txBody>
          </p:sp>
          <p:sp>
            <p:nvSpPr>
              <p:cNvPr id="14446" name="TextBox 234"/>
              <p:cNvSpPr txBox="1">
                <a:spLocks noChangeArrowheads="1"/>
              </p:cNvSpPr>
              <p:nvPr/>
            </p:nvSpPr>
            <p:spPr bwMode="auto">
              <a:xfrm>
                <a:off x="361390" y="3762698"/>
                <a:ext cx="1552342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defTabSz="6858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 defTabSz="6858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 defTabSz="6858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 defTabSz="6858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 defTabSz="6858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6858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6858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6858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6858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altLang="en-US" sz="900" b="1" dirty="0">
                    <a:solidFill>
                      <a:srgbClr val="FFFF00"/>
                    </a:solidFill>
                    <a:latin typeface="Source Sans Pro" panose="020B0503030403020204" pitchFamily="34" charset="0"/>
                  </a:rPr>
                  <a:t>Seasonal</a:t>
                </a:r>
              </a:p>
            </p:txBody>
          </p:sp>
        </p:grpSp>
        <p:grpSp>
          <p:nvGrpSpPr>
            <p:cNvPr id="248" name="Group 247"/>
            <p:cNvGrpSpPr>
              <a:grpSpLocks/>
            </p:cNvGrpSpPr>
            <p:nvPr/>
          </p:nvGrpSpPr>
          <p:grpSpPr bwMode="auto">
            <a:xfrm>
              <a:off x="3263900" y="5191125"/>
              <a:ext cx="211138" cy="185738"/>
              <a:chOff x="8415130" y="2849217"/>
              <a:chExt cx="450574" cy="450574"/>
            </a:xfrm>
          </p:grpSpPr>
          <p:sp>
            <p:nvSpPr>
              <p:cNvPr id="249" name="Teardrop 248"/>
              <p:cNvSpPr/>
              <p:nvPr/>
            </p:nvSpPr>
            <p:spPr>
              <a:xfrm rot="8100000">
                <a:off x="8415130" y="2849217"/>
                <a:ext cx="450574" cy="450574"/>
              </a:xfrm>
              <a:prstGeom prst="teardrop">
                <a:avLst>
                  <a:gd name="adj" fmla="val 124123"/>
                </a:avLst>
              </a:prstGeom>
              <a:solidFill>
                <a:srgbClr val="EF307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685800">
                  <a:defRPr/>
                </a:pPr>
                <a:endParaRPr lang="en-US" sz="1350" b="1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250" name="Oval 249"/>
              <p:cNvSpPr/>
              <p:nvPr/>
            </p:nvSpPr>
            <p:spPr>
              <a:xfrm>
                <a:off x="8543865" y="2980153"/>
                <a:ext cx="193104" cy="18870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685800">
                  <a:defRPr/>
                </a:pPr>
                <a:endParaRPr lang="en-US" sz="1350" b="1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</p:grpSp>
      </p:grpSp>
      <p:grpSp>
        <p:nvGrpSpPr>
          <p:cNvPr id="251" name="Group 250"/>
          <p:cNvGrpSpPr>
            <a:grpSpLocks/>
          </p:cNvGrpSpPr>
          <p:nvPr/>
        </p:nvGrpSpPr>
        <p:grpSpPr bwMode="auto">
          <a:xfrm>
            <a:off x="1616192" y="3998226"/>
            <a:ext cx="1603718" cy="375541"/>
            <a:chOff x="-421415" y="3531229"/>
            <a:chExt cx="2137546" cy="500511"/>
          </a:xfrm>
        </p:grpSpPr>
        <p:sp>
          <p:nvSpPr>
            <p:cNvPr id="14437" name="TextBox 251"/>
            <p:cNvSpPr txBox="1">
              <a:spLocks noChangeArrowheads="1"/>
            </p:cNvSpPr>
            <p:nvPr/>
          </p:nvSpPr>
          <p:spPr bwMode="auto">
            <a:xfrm>
              <a:off x="-421415" y="3531229"/>
              <a:ext cx="2126510" cy="369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en-US" sz="1200" b="1" dirty="0">
                  <a:solidFill>
                    <a:prstClr val="white"/>
                  </a:solidFill>
                  <a:latin typeface="Source Sans Pro" panose="020B0503030403020204" pitchFamily="34" charset="0"/>
                </a:rPr>
                <a:t>LOURDES</a:t>
              </a:r>
            </a:p>
          </p:txBody>
        </p:sp>
        <p:sp>
          <p:nvSpPr>
            <p:cNvPr id="14438" name="TextBox 252"/>
            <p:cNvSpPr txBox="1">
              <a:spLocks noChangeArrowheads="1"/>
            </p:cNvSpPr>
            <p:nvPr/>
          </p:nvSpPr>
          <p:spPr bwMode="auto">
            <a:xfrm>
              <a:off x="163790" y="3723963"/>
              <a:ext cx="1552341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en-US" sz="900" b="1" dirty="0">
                  <a:solidFill>
                    <a:srgbClr val="FFFF00"/>
                  </a:solidFill>
                  <a:latin typeface="Source Sans Pro" panose="020B0503030403020204" pitchFamily="34" charset="0"/>
                </a:rPr>
                <a:t>Seasonal</a:t>
              </a:r>
            </a:p>
          </p:txBody>
        </p:sp>
      </p:grpSp>
      <p:grpSp>
        <p:nvGrpSpPr>
          <p:cNvPr id="268" name="Group 267"/>
          <p:cNvGrpSpPr>
            <a:grpSpLocks/>
          </p:cNvGrpSpPr>
          <p:nvPr/>
        </p:nvGrpSpPr>
        <p:grpSpPr bwMode="auto">
          <a:xfrm>
            <a:off x="3563398" y="4398248"/>
            <a:ext cx="211138" cy="185737"/>
            <a:chOff x="8415130" y="2849217"/>
            <a:chExt cx="450574" cy="450574"/>
          </a:xfrm>
        </p:grpSpPr>
        <p:sp>
          <p:nvSpPr>
            <p:cNvPr id="269" name="Teardrop 268"/>
            <p:cNvSpPr/>
            <p:nvPr/>
          </p:nvSpPr>
          <p:spPr>
            <a:xfrm rot="8100000">
              <a:off x="8415130" y="2849217"/>
              <a:ext cx="450574" cy="450574"/>
            </a:xfrm>
            <a:prstGeom prst="teardrop">
              <a:avLst>
                <a:gd name="adj" fmla="val 124123"/>
              </a:avLst>
            </a:prstGeom>
            <a:solidFill>
              <a:srgbClr val="EF30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>
                <a:defRPr/>
              </a:pPr>
              <a:endParaRPr lang="en-US" sz="1350" b="1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70" name="Oval 269"/>
            <p:cNvSpPr/>
            <p:nvPr/>
          </p:nvSpPr>
          <p:spPr>
            <a:xfrm>
              <a:off x="8543865" y="2980153"/>
              <a:ext cx="193104" cy="18870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>
                <a:defRPr/>
              </a:pPr>
              <a:endParaRPr lang="en-US" sz="1350" b="1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271" name="Group 270"/>
          <p:cNvGrpSpPr>
            <a:grpSpLocks/>
          </p:cNvGrpSpPr>
          <p:nvPr/>
        </p:nvGrpSpPr>
        <p:grpSpPr bwMode="auto">
          <a:xfrm>
            <a:off x="3096915" y="4193527"/>
            <a:ext cx="1595437" cy="399367"/>
            <a:chOff x="863490" y="2823437"/>
            <a:chExt cx="2126510" cy="534422"/>
          </a:xfrm>
        </p:grpSpPr>
        <p:sp>
          <p:nvSpPr>
            <p:cNvPr id="14433" name="TextBox 271"/>
            <p:cNvSpPr txBox="1">
              <a:spLocks noChangeArrowheads="1"/>
            </p:cNvSpPr>
            <p:nvPr/>
          </p:nvSpPr>
          <p:spPr bwMode="auto">
            <a:xfrm>
              <a:off x="863490" y="2823437"/>
              <a:ext cx="2126510" cy="3693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en-US" sz="1200" b="1" dirty="0">
                  <a:solidFill>
                    <a:srgbClr val="FFFF00"/>
                  </a:solidFill>
                  <a:latin typeface="Source Sans Pro" panose="020B0503030403020204" pitchFamily="34" charset="0"/>
                </a:rPr>
                <a:t>BARCELONA</a:t>
              </a:r>
            </a:p>
          </p:txBody>
        </p:sp>
        <p:sp>
          <p:nvSpPr>
            <p:cNvPr id="14434" name="TextBox 272"/>
            <p:cNvSpPr txBox="1">
              <a:spLocks noChangeArrowheads="1"/>
            </p:cNvSpPr>
            <p:nvPr/>
          </p:nvSpPr>
          <p:spPr bwMode="auto">
            <a:xfrm>
              <a:off x="1403826" y="3050082"/>
              <a:ext cx="1552340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en-US" sz="900" b="1" dirty="0">
                  <a:solidFill>
                    <a:srgbClr val="FFFFFF"/>
                  </a:solidFill>
                  <a:latin typeface="Source Sans Pro" panose="020B0503030403020204" pitchFamily="34" charset="0"/>
                </a:rPr>
                <a:t>Seasonal</a:t>
              </a:r>
            </a:p>
          </p:txBody>
        </p:sp>
      </p:grpSp>
      <p:grpSp>
        <p:nvGrpSpPr>
          <p:cNvPr id="276" name="Group 275"/>
          <p:cNvGrpSpPr>
            <a:grpSpLocks/>
          </p:cNvGrpSpPr>
          <p:nvPr/>
        </p:nvGrpSpPr>
        <p:grpSpPr bwMode="auto">
          <a:xfrm>
            <a:off x="3979069" y="4629928"/>
            <a:ext cx="211138" cy="185738"/>
            <a:chOff x="8415130" y="2849217"/>
            <a:chExt cx="450574" cy="450574"/>
          </a:xfrm>
        </p:grpSpPr>
        <p:sp>
          <p:nvSpPr>
            <p:cNvPr id="277" name="Teardrop 276"/>
            <p:cNvSpPr/>
            <p:nvPr/>
          </p:nvSpPr>
          <p:spPr>
            <a:xfrm rot="8100000">
              <a:off x="8415130" y="2849217"/>
              <a:ext cx="450574" cy="450574"/>
            </a:xfrm>
            <a:prstGeom prst="teardrop">
              <a:avLst>
                <a:gd name="adj" fmla="val 124123"/>
              </a:avLst>
            </a:prstGeom>
            <a:solidFill>
              <a:srgbClr val="EF30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>
                <a:defRPr/>
              </a:pPr>
              <a:endParaRPr lang="en-US" sz="1350" b="1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78" name="Oval 277"/>
            <p:cNvSpPr/>
            <p:nvPr/>
          </p:nvSpPr>
          <p:spPr>
            <a:xfrm>
              <a:off x="8543865" y="2980153"/>
              <a:ext cx="193104" cy="18870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>
                <a:defRPr/>
              </a:pPr>
              <a:endParaRPr lang="en-US" sz="1350" b="1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280" name="Group 279"/>
          <p:cNvGrpSpPr>
            <a:grpSpLocks/>
          </p:cNvGrpSpPr>
          <p:nvPr/>
        </p:nvGrpSpPr>
        <p:grpSpPr bwMode="auto">
          <a:xfrm>
            <a:off x="3217927" y="4974761"/>
            <a:ext cx="211138" cy="185737"/>
            <a:chOff x="8415130" y="2849217"/>
            <a:chExt cx="450574" cy="450574"/>
          </a:xfrm>
        </p:grpSpPr>
        <p:sp>
          <p:nvSpPr>
            <p:cNvPr id="281" name="Teardrop 280"/>
            <p:cNvSpPr/>
            <p:nvPr/>
          </p:nvSpPr>
          <p:spPr>
            <a:xfrm rot="8100000">
              <a:off x="8415130" y="2849217"/>
              <a:ext cx="450574" cy="450574"/>
            </a:xfrm>
            <a:prstGeom prst="teardrop">
              <a:avLst>
                <a:gd name="adj" fmla="val 124123"/>
              </a:avLst>
            </a:prstGeom>
            <a:solidFill>
              <a:srgbClr val="EF30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>
                <a:defRPr/>
              </a:pPr>
              <a:endParaRPr lang="en-US" sz="1350" b="1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82" name="Oval 281"/>
            <p:cNvSpPr/>
            <p:nvPr/>
          </p:nvSpPr>
          <p:spPr>
            <a:xfrm>
              <a:off x="8543865" y="2980153"/>
              <a:ext cx="193104" cy="18870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>
                <a:defRPr/>
              </a:pPr>
              <a:endParaRPr lang="en-US" sz="1350" b="1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284" name="Group 283"/>
          <p:cNvGrpSpPr>
            <a:grpSpLocks/>
          </p:cNvGrpSpPr>
          <p:nvPr/>
        </p:nvGrpSpPr>
        <p:grpSpPr bwMode="auto">
          <a:xfrm>
            <a:off x="5109041" y="3939092"/>
            <a:ext cx="211138" cy="185738"/>
            <a:chOff x="8415130" y="2849217"/>
            <a:chExt cx="450574" cy="450574"/>
          </a:xfrm>
        </p:grpSpPr>
        <p:sp>
          <p:nvSpPr>
            <p:cNvPr id="285" name="Teardrop 284"/>
            <p:cNvSpPr/>
            <p:nvPr/>
          </p:nvSpPr>
          <p:spPr>
            <a:xfrm rot="8100000">
              <a:off x="8415130" y="2849217"/>
              <a:ext cx="450574" cy="450574"/>
            </a:xfrm>
            <a:prstGeom prst="teardrop">
              <a:avLst>
                <a:gd name="adj" fmla="val 124123"/>
              </a:avLst>
            </a:prstGeom>
            <a:solidFill>
              <a:srgbClr val="EF30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>
                <a:defRPr/>
              </a:pPr>
              <a:endParaRPr lang="en-US" sz="1350" b="1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86" name="Oval 285"/>
            <p:cNvSpPr/>
            <p:nvPr/>
          </p:nvSpPr>
          <p:spPr>
            <a:xfrm>
              <a:off x="8543865" y="2980153"/>
              <a:ext cx="193104" cy="18870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>
                <a:defRPr/>
              </a:pPr>
              <a:endParaRPr lang="en-US" sz="1350" b="1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293" name="Group 292"/>
          <p:cNvGrpSpPr>
            <a:grpSpLocks/>
          </p:cNvGrpSpPr>
          <p:nvPr/>
        </p:nvGrpSpPr>
        <p:grpSpPr bwMode="auto">
          <a:xfrm>
            <a:off x="4256882" y="3587664"/>
            <a:ext cx="2590799" cy="383945"/>
            <a:chOff x="1780000" y="3583787"/>
            <a:chExt cx="2774612" cy="512066"/>
          </a:xfrm>
        </p:grpSpPr>
        <p:sp>
          <p:nvSpPr>
            <p:cNvPr id="14425" name="TextBox 293"/>
            <p:cNvSpPr txBox="1">
              <a:spLocks noChangeArrowheads="1"/>
            </p:cNvSpPr>
            <p:nvPr/>
          </p:nvSpPr>
          <p:spPr bwMode="auto">
            <a:xfrm>
              <a:off x="1780000" y="3583787"/>
              <a:ext cx="2774612" cy="369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en-US" sz="1200" b="1" dirty="0">
                  <a:solidFill>
                    <a:prstClr val="white"/>
                  </a:solidFill>
                  <a:latin typeface="Source Sans Pro" panose="020B0503030403020204" pitchFamily="34" charset="0"/>
                </a:rPr>
                <a:t>      MEDJUGORJE</a:t>
              </a:r>
            </a:p>
          </p:txBody>
        </p:sp>
        <p:sp>
          <p:nvSpPr>
            <p:cNvPr id="14426" name="TextBox 294"/>
            <p:cNvSpPr txBox="1">
              <a:spLocks noChangeArrowheads="1"/>
            </p:cNvSpPr>
            <p:nvPr/>
          </p:nvSpPr>
          <p:spPr bwMode="auto">
            <a:xfrm>
              <a:off x="2520724" y="3788074"/>
              <a:ext cx="1552340" cy="3077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en-US" sz="900" b="1" dirty="0">
                  <a:solidFill>
                    <a:srgbClr val="FFFF00"/>
                  </a:solidFill>
                  <a:latin typeface="Source Sans Pro" panose="020B0503030403020204" pitchFamily="34" charset="0"/>
                </a:rPr>
                <a:t>Seasonal </a:t>
              </a:r>
            </a:p>
          </p:txBody>
        </p:sp>
      </p:grpSp>
      <p:grpSp>
        <p:nvGrpSpPr>
          <p:cNvPr id="296" name="Group 295"/>
          <p:cNvGrpSpPr>
            <a:grpSpLocks/>
          </p:cNvGrpSpPr>
          <p:nvPr/>
        </p:nvGrpSpPr>
        <p:grpSpPr bwMode="auto">
          <a:xfrm>
            <a:off x="6119814" y="3971925"/>
            <a:ext cx="211137" cy="184150"/>
            <a:chOff x="8415130" y="2849217"/>
            <a:chExt cx="450574" cy="450574"/>
          </a:xfrm>
        </p:grpSpPr>
        <p:sp>
          <p:nvSpPr>
            <p:cNvPr id="297" name="Teardrop 296"/>
            <p:cNvSpPr/>
            <p:nvPr/>
          </p:nvSpPr>
          <p:spPr>
            <a:xfrm rot="8100000">
              <a:off x="8415130" y="2849217"/>
              <a:ext cx="450574" cy="450574"/>
            </a:xfrm>
            <a:prstGeom prst="teardrop">
              <a:avLst>
                <a:gd name="adj" fmla="val 124123"/>
              </a:avLst>
            </a:prstGeom>
            <a:solidFill>
              <a:srgbClr val="EF30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>
                <a:defRPr/>
              </a:pPr>
              <a:endParaRPr lang="en-US" sz="1350" b="1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98" name="Oval 297"/>
            <p:cNvSpPr/>
            <p:nvPr/>
          </p:nvSpPr>
          <p:spPr>
            <a:xfrm>
              <a:off x="8543866" y="2977399"/>
              <a:ext cx="193103" cy="19421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>
                <a:defRPr/>
              </a:pPr>
              <a:endParaRPr lang="en-US" sz="1350" b="1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312" name="Group 311"/>
          <p:cNvGrpSpPr>
            <a:grpSpLocks/>
          </p:cNvGrpSpPr>
          <p:nvPr/>
        </p:nvGrpSpPr>
        <p:grpSpPr bwMode="auto">
          <a:xfrm>
            <a:off x="5236006" y="2766743"/>
            <a:ext cx="211137" cy="185737"/>
            <a:chOff x="8415130" y="2849217"/>
            <a:chExt cx="450574" cy="450574"/>
          </a:xfrm>
        </p:grpSpPr>
        <p:sp>
          <p:nvSpPr>
            <p:cNvPr id="313" name="Teardrop 312"/>
            <p:cNvSpPr/>
            <p:nvPr/>
          </p:nvSpPr>
          <p:spPr>
            <a:xfrm rot="8100000">
              <a:off x="8415130" y="2849217"/>
              <a:ext cx="450574" cy="450574"/>
            </a:xfrm>
            <a:prstGeom prst="teardrop">
              <a:avLst>
                <a:gd name="adj" fmla="val 124123"/>
              </a:avLst>
            </a:prstGeom>
            <a:solidFill>
              <a:srgbClr val="EF30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>
                <a:defRPr/>
              </a:pPr>
              <a:endParaRPr lang="en-US" sz="1350" b="1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14" name="Oval 313"/>
            <p:cNvSpPr/>
            <p:nvPr/>
          </p:nvSpPr>
          <p:spPr>
            <a:xfrm>
              <a:off x="8543866" y="2980153"/>
              <a:ext cx="193103" cy="18870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>
                <a:defRPr/>
              </a:pPr>
              <a:endParaRPr lang="en-US" sz="1350" b="1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327" name="Group 326"/>
          <p:cNvGrpSpPr>
            <a:grpSpLocks/>
          </p:cNvGrpSpPr>
          <p:nvPr/>
        </p:nvGrpSpPr>
        <p:grpSpPr bwMode="auto">
          <a:xfrm>
            <a:off x="3142811" y="2694578"/>
            <a:ext cx="153987" cy="122237"/>
            <a:chOff x="8415130" y="2849217"/>
            <a:chExt cx="450574" cy="450574"/>
          </a:xfrm>
        </p:grpSpPr>
        <p:sp>
          <p:nvSpPr>
            <p:cNvPr id="328" name="Teardrop 327"/>
            <p:cNvSpPr/>
            <p:nvPr/>
          </p:nvSpPr>
          <p:spPr>
            <a:xfrm rot="8100000">
              <a:off x="8415130" y="2849217"/>
              <a:ext cx="450574" cy="450574"/>
            </a:xfrm>
            <a:prstGeom prst="teardrop">
              <a:avLst>
                <a:gd name="adj" fmla="val 124123"/>
              </a:avLst>
            </a:prstGeom>
            <a:solidFill>
              <a:srgbClr val="EF30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29" name="Oval 328"/>
            <p:cNvSpPr/>
            <p:nvPr/>
          </p:nvSpPr>
          <p:spPr>
            <a:xfrm>
              <a:off x="8545193" y="2977953"/>
              <a:ext cx="190448" cy="19310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>
                <a:defRPr/>
              </a:pPr>
              <a:endParaRPr lang="en-US" sz="135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330" name="Group 329"/>
          <p:cNvGrpSpPr>
            <a:grpSpLocks/>
          </p:cNvGrpSpPr>
          <p:nvPr/>
        </p:nvGrpSpPr>
        <p:grpSpPr bwMode="auto">
          <a:xfrm>
            <a:off x="3712245" y="2715953"/>
            <a:ext cx="153987" cy="122237"/>
            <a:chOff x="8415130" y="2849217"/>
            <a:chExt cx="450574" cy="450574"/>
          </a:xfrm>
        </p:grpSpPr>
        <p:sp>
          <p:nvSpPr>
            <p:cNvPr id="331" name="Teardrop 330"/>
            <p:cNvSpPr/>
            <p:nvPr/>
          </p:nvSpPr>
          <p:spPr>
            <a:xfrm rot="8100000">
              <a:off x="8415130" y="2849217"/>
              <a:ext cx="450574" cy="450574"/>
            </a:xfrm>
            <a:prstGeom prst="teardrop">
              <a:avLst>
                <a:gd name="adj" fmla="val 124123"/>
              </a:avLst>
            </a:prstGeom>
            <a:solidFill>
              <a:srgbClr val="EF30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32" name="Oval 331"/>
            <p:cNvSpPr/>
            <p:nvPr/>
          </p:nvSpPr>
          <p:spPr>
            <a:xfrm>
              <a:off x="8545193" y="2977953"/>
              <a:ext cx="190448" cy="19310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>
                <a:defRPr/>
              </a:pPr>
              <a:endParaRPr lang="en-US" sz="135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333" name="Group 332"/>
          <p:cNvGrpSpPr>
            <a:grpSpLocks/>
          </p:cNvGrpSpPr>
          <p:nvPr/>
        </p:nvGrpSpPr>
        <p:grpSpPr bwMode="auto">
          <a:xfrm>
            <a:off x="3201570" y="2906040"/>
            <a:ext cx="153988" cy="122237"/>
            <a:chOff x="8415130" y="2849217"/>
            <a:chExt cx="450574" cy="450574"/>
          </a:xfrm>
        </p:grpSpPr>
        <p:sp>
          <p:nvSpPr>
            <p:cNvPr id="334" name="Teardrop 333"/>
            <p:cNvSpPr/>
            <p:nvPr/>
          </p:nvSpPr>
          <p:spPr>
            <a:xfrm rot="8100000">
              <a:off x="8415130" y="2849217"/>
              <a:ext cx="450574" cy="450574"/>
            </a:xfrm>
            <a:prstGeom prst="teardrop">
              <a:avLst>
                <a:gd name="adj" fmla="val 124123"/>
              </a:avLst>
            </a:prstGeom>
            <a:solidFill>
              <a:srgbClr val="EF30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35" name="Oval 334"/>
            <p:cNvSpPr/>
            <p:nvPr/>
          </p:nvSpPr>
          <p:spPr>
            <a:xfrm>
              <a:off x="8545192" y="2977953"/>
              <a:ext cx="190450" cy="19310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>
                <a:defRPr/>
              </a:pPr>
              <a:endParaRPr lang="en-US" sz="135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336" name="Group 335"/>
          <p:cNvGrpSpPr>
            <a:grpSpLocks/>
          </p:cNvGrpSpPr>
          <p:nvPr/>
        </p:nvGrpSpPr>
        <p:grpSpPr bwMode="auto">
          <a:xfrm>
            <a:off x="3502308" y="2820822"/>
            <a:ext cx="153987" cy="122237"/>
            <a:chOff x="8415130" y="2849217"/>
            <a:chExt cx="450574" cy="450574"/>
          </a:xfrm>
        </p:grpSpPr>
        <p:sp>
          <p:nvSpPr>
            <p:cNvPr id="337" name="Teardrop 336"/>
            <p:cNvSpPr/>
            <p:nvPr/>
          </p:nvSpPr>
          <p:spPr>
            <a:xfrm rot="8100000">
              <a:off x="8415130" y="2849217"/>
              <a:ext cx="450574" cy="450574"/>
            </a:xfrm>
            <a:prstGeom prst="teardrop">
              <a:avLst>
                <a:gd name="adj" fmla="val 124123"/>
              </a:avLst>
            </a:prstGeom>
            <a:solidFill>
              <a:srgbClr val="EF30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38" name="Oval 337"/>
            <p:cNvSpPr/>
            <p:nvPr/>
          </p:nvSpPr>
          <p:spPr>
            <a:xfrm>
              <a:off x="8545193" y="2977953"/>
              <a:ext cx="190448" cy="19310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>
                <a:defRPr/>
              </a:pPr>
              <a:endParaRPr lang="en-US" sz="135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343" name="Group 342"/>
          <p:cNvGrpSpPr>
            <a:grpSpLocks/>
          </p:cNvGrpSpPr>
          <p:nvPr/>
        </p:nvGrpSpPr>
        <p:grpSpPr bwMode="auto">
          <a:xfrm>
            <a:off x="3797970" y="2565139"/>
            <a:ext cx="1595437" cy="374650"/>
            <a:chOff x="-2878046" y="-72122"/>
            <a:chExt cx="2126508" cy="500682"/>
          </a:xfrm>
        </p:grpSpPr>
        <p:sp>
          <p:nvSpPr>
            <p:cNvPr id="14403" name="TextBox 343"/>
            <p:cNvSpPr txBox="1">
              <a:spLocks noChangeArrowheads="1"/>
            </p:cNvSpPr>
            <p:nvPr/>
          </p:nvSpPr>
          <p:spPr bwMode="auto">
            <a:xfrm>
              <a:off x="-2878046" y="-72122"/>
              <a:ext cx="212650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en-US" sz="1000" b="1">
                  <a:solidFill>
                    <a:srgbClr val="FFFF00"/>
                  </a:solidFill>
                  <a:latin typeface="Source Sans Pro" panose="020B0503030403020204" pitchFamily="34" charset="0"/>
                </a:rPr>
                <a:t>LONDON</a:t>
              </a:r>
              <a:r>
                <a:rPr lang="en-US" altLang="en-US" sz="1200" b="1">
                  <a:solidFill>
                    <a:srgbClr val="FFFF00"/>
                  </a:solidFill>
                  <a:latin typeface="Source Sans Pro" panose="020B0503030403020204" pitchFamily="34" charset="0"/>
                </a:rPr>
                <a:t> </a:t>
              </a:r>
              <a:r>
                <a:rPr lang="en-US" altLang="en-US" sz="800" b="1">
                  <a:solidFill>
                    <a:srgbClr val="FFFF00"/>
                  </a:solidFill>
                  <a:latin typeface="Source Sans Pro" panose="020B0503030403020204" pitchFamily="34" charset="0"/>
                </a:rPr>
                <a:t>(Stansted)</a:t>
              </a:r>
            </a:p>
          </p:txBody>
        </p:sp>
        <p:sp>
          <p:nvSpPr>
            <p:cNvPr id="14404" name="TextBox 344"/>
            <p:cNvSpPr txBox="1">
              <a:spLocks noChangeArrowheads="1"/>
            </p:cNvSpPr>
            <p:nvPr/>
          </p:nvSpPr>
          <p:spPr bwMode="auto">
            <a:xfrm>
              <a:off x="-2875437" y="120784"/>
              <a:ext cx="1552340" cy="3077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en-US" sz="900" b="1" dirty="0">
                  <a:solidFill>
                    <a:srgbClr val="FFFFFF"/>
                  </a:solidFill>
                  <a:latin typeface="Source Sans Pro" panose="020B0503030403020204" pitchFamily="34" charset="0"/>
                </a:rPr>
                <a:t>Year round</a:t>
              </a:r>
            </a:p>
          </p:txBody>
        </p:sp>
      </p:grpSp>
      <p:grpSp>
        <p:nvGrpSpPr>
          <p:cNvPr id="355" name="Group 354"/>
          <p:cNvGrpSpPr>
            <a:grpSpLocks/>
          </p:cNvGrpSpPr>
          <p:nvPr/>
        </p:nvGrpSpPr>
        <p:grpSpPr bwMode="auto">
          <a:xfrm>
            <a:off x="3575844" y="2818271"/>
            <a:ext cx="1593850" cy="376758"/>
            <a:chOff x="-3071975" y="316394"/>
            <a:chExt cx="2126507" cy="501715"/>
          </a:xfrm>
        </p:grpSpPr>
        <p:sp>
          <p:nvSpPr>
            <p:cNvPr id="14395" name="TextBox 355"/>
            <p:cNvSpPr txBox="1">
              <a:spLocks noChangeArrowheads="1"/>
            </p:cNvSpPr>
            <p:nvPr/>
          </p:nvSpPr>
          <p:spPr bwMode="auto">
            <a:xfrm>
              <a:off x="-3071975" y="316394"/>
              <a:ext cx="2126507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en-US" sz="1000" b="1" dirty="0">
                  <a:solidFill>
                    <a:srgbClr val="FFFF00"/>
                  </a:solidFill>
                  <a:latin typeface="Source Sans Pro" panose="020B0503030403020204" pitchFamily="34" charset="0"/>
                </a:rPr>
                <a:t>LONDON</a:t>
              </a:r>
              <a:r>
                <a:rPr lang="en-US" altLang="en-US" sz="1200" b="1" dirty="0">
                  <a:solidFill>
                    <a:srgbClr val="FFFF00"/>
                  </a:solidFill>
                  <a:latin typeface="Source Sans Pro" panose="020B0503030403020204" pitchFamily="34" charset="0"/>
                </a:rPr>
                <a:t> </a:t>
              </a:r>
              <a:r>
                <a:rPr lang="en-US" altLang="en-US" sz="800" b="1" dirty="0">
                  <a:solidFill>
                    <a:srgbClr val="FFFF00"/>
                  </a:solidFill>
                  <a:latin typeface="Source Sans Pro" panose="020B0503030403020204" pitchFamily="34" charset="0"/>
                </a:rPr>
                <a:t>(</a:t>
              </a:r>
              <a:r>
                <a:rPr lang="en-US" altLang="en-US" sz="800" b="1" dirty="0" err="1">
                  <a:solidFill>
                    <a:srgbClr val="FFFF00"/>
                  </a:solidFill>
                  <a:latin typeface="Source Sans Pro" panose="020B0503030403020204" pitchFamily="34" charset="0"/>
                </a:rPr>
                <a:t>Luton</a:t>
              </a:r>
              <a:r>
                <a:rPr lang="en-US" altLang="en-US" sz="800" b="1" dirty="0">
                  <a:solidFill>
                    <a:srgbClr val="FFFF00"/>
                  </a:solidFill>
                  <a:latin typeface="Source Sans Pro" panose="020B0503030403020204" pitchFamily="34" charset="0"/>
                </a:rPr>
                <a:t>)</a:t>
              </a:r>
            </a:p>
          </p:txBody>
        </p:sp>
        <p:sp>
          <p:nvSpPr>
            <p:cNvPr id="14396" name="TextBox 356"/>
            <p:cNvSpPr txBox="1">
              <a:spLocks noChangeArrowheads="1"/>
            </p:cNvSpPr>
            <p:nvPr/>
          </p:nvSpPr>
          <p:spPr bwMode="auto">
            <a:xfrm>
              <a:off x="-3064904" y="510336"/>
              <a:ext cx="1552339" cy="3077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en-US" sz="900" b="1" dirty="0">
                  <a:solidFill>
                    <a:srgbClr val="FFFFFF"/>
                  </a:solidFill>
                  <a:latin typeface="Source Sans Pro" panose="020B0503030403020204" pitchFamily="34" charset="0"/>
                </a:rPr>
                <a:t>Year round</a:t>
              </a:r>
            </a:p>
          </p:txBody>
        </p:sp>
      </p:grpSp>
      <p:grpSp>
        <p:nvGrpSpPr>
          <p:cNvPr id="359" name="Group 358"/>
          <p:cNvGrpSpPr>
            <a:grpSpLocks/>
          </p:cNvGrpSpPr>
          <p:nvPr/>
        </p:nvGrpSpPr>
        <p:grpSpPr bwMode="auto">
          <a:xfrm>
            <a:off x="3333569" y="4785996"/>
            <a:ext cx="1595437" cy="387350"/>
            <a:chOff x="-234386" y="3216511"/>
            <a:chExt cx="2126510" cy="516217"/>
          </a:xfrm>
        </p:grpSpPr>
        <p:sp>
          <p:nvSpPr>
            <p:cNvPr id="14393" name="TextBox 359"/>
            <p:cNvSpPr txBox="1">
              <a:spLocks noChangeArrowheads="1"/>
            </p:cNvSpPr>
            <p:nvPr/>
          </p:nvSpPr>
          <p:spPr bwMode="auto">
            <a:xfrm>
              <a:off x="-234386" y="3216511"/>
              <a:ext cx="2126510" cy="369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en-US" sz="1200" b="1">
                  <a:solidFill>
                    <a:srgbClr val="FFFF00"/>
                  </a:solidFill>
                  <a:latin typeface="Source Sans Pro" panose="020B0503030403020204" pitchFamily="34" charset="0"/>
                </a:rPr>
                <a:t>MAJORCA</a:t>
              </a:r>
            </a:p>
          </p:txBody>
        </p:sp>
        <p:sp>
          <p:nvSpPr>
            <p:cNvPr id="14394" name="TextBox 360"/>
            <p:cNvSpPr txBox="1">
              <a:spLocks noChangeArrowheads="1"/>
            </p:cNvSpPr>
            <p:nvPr/>
          </p:nvSpPr>
          <p:spPr bwMode="auto">
            <a:xfrm>
              <a:off x="68670" y="3424952"/>
              <a:ext cx="1552342" cy="3077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en-US" sz="900" b="1">
                  <a:solidFill>
                    <a:srgbClr val="FFFFFF"/>
                  </a:solidFill>
                  <a:latin typeface="Source Sans Pro" panose="020B0503030403020204" pitchFamily="34" charset="0"/>
                </a:rPr>
                <a:t>Seasonal</a:t>
              </a:r>
            </a:p>
          </p:txBody>
        </p:sp>
      </p:grpSp>
      <p:sp>
        <p:nvSpPr>
          <p:cNvPr id="362" name="TextBox 361"/>
          <p:cNvSpPr txBox="1">
            <a:spLocks noChangeArrowheads="1"/>
          </p:cNvSpPr>
          <p:nvPr/>
        </p:nvSpPr>
        <p:spPr bwMode="auto">
          <a:xfrm>
            <a:off x="2703784" y="4706677"/>
            <a:ext cx="134143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200" b="1">
                <a:solidFill>
                  <a:srgbClr val="FFFF00"/>
                </a:solidFill>
                <a:latin typeface="Source Sans Pro" panose="020B0503030403020204" pitchFamily="34" charset="0"/>
              </a:rPr>
              <a:t>ALICANTE</a:t>
            </a:r>
          </a:p>
        </p:txBody>
      </p:sp>
      <p:sp>
        <p:nvSpPr>
          <p:cNvPr id="363" name="TextBox 362"/>
          <p:cNvSpPr txBox="1">
            <a:spLocks noChangeArrowheads="1"/>
          </p:cNvSpPr>
          <p:nvPr/>
        </p:nvSpPr>
        <p:spPr bwMode="auto">
          <a:xfrm>
            <a:off x="3038475" y="4867014"/>
            <a:ext cx="97790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900" b="1" dirty="0">
                <a:solidFill>
                  <a:srgbClr val="FFFFFF"/>
                </a:solidFill>
                <a:latin typeface="Source Sans Pro" panose="020B0503030403020204" pitchFamily="34" charset="0"/>
              </a:rPr>
              <a:t>Seasonal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2953186" y="1175386"/>
            <a:ext cx="370868" cy="28063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IE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3" name="Rounded Rectangle 152"/>
          <p:cNvSpPr/>
          <p:nvPr/>
        </p:nvSpPr>
        <p:spPr>
          <a:xfrm>
            <a:off x="922092" y="1164623"/>
            <a:ext cx="370868" cy="28063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IE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308782" y="1233318"/>
            <a:ext cx="16977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IE" sz="1200" dirty="0">
                <a:solidFill>
                  <a:prstClr val="white"/>
                </a:solidFill>
                <a:latin typeface="Source Sans Pro" panose="020B0503030403020204" pitchFamily="34" charset="0"/>
              </a:rPr>
              <a:t>Charter Services</a:t>
            </a:r>
          </a:p>
        </p:txBody>
      </p:sp>
      <p:sp>
        <p:nvSpPr>
          <p:cNvPr id="156" name="TextBox 155"/>
          <p:cNvSpPr txBox="1"/>
          <p:nvPr/>
        </p:nvSpPr>
        <p:spPr>
          <a:xfrm>
            <a:off x="1312960" y="1215844"/>
            <a:ext cx="16977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IE" sz="1200" dirty="0">
                <a:solidFill>
                  <a:prstClr val="white"/>
                </a:solidFill>
                <a:latin typeface="Source Sans Pro" panose="020B0503030403020204" pitchFamily="34" charset="0"/>
              </a:rPr>
              <a:t>Scheduled Services</a:t>
            </a:r>
          </a:p>
        </p:txBody>
      </p:sp>
      <p:sp>
        <p:nvSpPr>
          <p:cNvPr id="159" name="TextBox 95"/>
          <p:cNvSpPr txBox="1">
            <a:spLocks noChangeArrowheads="1"/>
          </p:cNvSpPr>
          <p:nvPr/>
        </p:nvSpPr>
        <p:spPr bwMode="auto">
          <a:xfrm>
            <a:off x="2461851" y="2266803"/>
            <a:ext cx="159385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000" b="1" dirty="0">
                <a:solidFill>
                  <a:srgbClr val="FFFF00"/>
                </a:solidFill>
                <a:latin typeface="Source Sans Pro" panose="020B0503030403020204" pitchFamily="34" charset="0"/>
              </a:rPr>
              <a:t>LIVERPOOL</a:t>
            </a:r>
          </a:p>
        </p:txBody>
      </p:sp>
      <p:grpSp>
        <p:nvGrpSpPr>
          <p:cNvPr id="104" name="Group 103"/>
          <p:cNvGrpSpPr>
            <a:grpSpLocks/>
          </p:cNvGrpSpPr>
          <p:nvPr/>
        </p:nvGrpSpPr>
        <p:grpSpPr bwMode="auto">
          <a:xfrm>
            <a:off x="3386638" y="2260589"/>
            <a:ext cx="1593848" cy="407675"/>
            <a:chOff x="-7822800" y="151912"/>
            <a:chExt cx="2126506" cy="474599"/>
          </a:xfrm>
        </p:grpSpPr>
        <p:sp>
          <p:nvSpPr>
            <p:cNvPr id="105" name="TextBox 95"/>
            <p:cNvSpPr txBox="1">
              <a:spLocks noChangeArrowheads="1"/>
            </p:cNvSpPr>
            <p:nvPr/>
          </p:nvSpPr>
          <p:spPr bwMode="auto">
            <a:xfrm>
              <a:off x="-7822800" y="339870"/>
              <a:ext cx="2126506" cy="2866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en-US" sz="1000" b="1" dirty="0">
                  <a:solidFill>
                    <a:srgbClr val="FFFF00"/>
                  </a:solidFill>
                  <a:latin typeface="Source Sans Pro" panose="020B0503030403020204" pitchFamily="34" charset="0"/>
                </a:rPr>
                <a:t>EAST-MIDLANDS</a:t>
              </a:r>
            </a:p>
          </p:txBody>
        </p:sp>
        <p:sp>
          <p:nvSpPr>
            <p:cNvPr id="106" name="TextBox 96"/>
            <p:cNvSpPr txBox="1">
              <a:spLocks noChangeArrowheads="1"/>
            </p:cNvSpPr>
            <p:nvPr/>
          </p:nvSpPr>
          <p:spPr bwMode="auto">
            <a:xfrm>
              <a:off x="-7779655" y="151912"/>
              <a:ext cx="1058837" cy="268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en-US" sz="900" b="1" dirty="0">
                  <a:solidFill>
                    <a:srgbClr val="FFFFFF"/>
                  </a:solidFill>
                  <a:latin typeface="Source Sans Pro" panose="020B0503030403020204" pitchFamily="34" charset="0"/>
                </a:rPr>
                <a:t>Year round</a:t>
              </a:r>
            </a:p>
          </p:txBody>
        </p:sp>
      </p:grpSp>
      <p:grpSp>
        <p:nvGrpSpPr>
          <p:cNvPr id="107" name="Group 106"/>
          <p:cNvGrpSpPr>
            <a:grpSpLocks/>
          </p:cNvGrpSpPr>
          <p:nvPr/>
        </p:nvGrpSpPr>
        <p:grpSpPr bwMode="auto">
          <a:xfrm>
            <a:off x="3062180" y="1912651"/>
            <a:ext cx="153987" cy="122237"/>
            <a:chOff x="8415130" y="2849217"/>
            <a:chExt cx="450574" cy="450574"/>
          </a:xfrm>
        </p:grpSpPr>
        <p:sp>
          <p:nvSpPr>
            <p:cNvPr id="108" name="Teardrop 107"/>
            <p:cNvSpPr/>
            <p:nvPr/>
          </p:nvSpPr>
          <p:spPr>
            <a:xfrm rot="8100000">
              <a:off x="8415130" y="2849217"/>
              <a:ext cx="450574" cy="450574"/>
            </a:xfrm>
            <a:prstGeom prst="teardrop">
              <a:avLst>
                <a:gd name="adj" fmla="val 124123"/>
              </a:avLst>
            </a:prstGeom>
            <a:solidFill>
              <a:srgbClr val="EF30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09" name="Oval 108"/>
            <p:cNvSpPr/>
            <p:nvPr/>
          </p:nvSpPr>
          <p:spPr>
            <a:xfrm>
              <a:off x="8545193" y="2977953"/>
              <a:ext cx="190448" cy="19310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>
                <a:defRPr/>
              </a:pPr>
              <a:endParaRPr lang="en-US" sz="135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110" name="TextBox 95"/>
          <p:cNvSpPr txBox="1">
            <a:spLocks noChangeArrowheads="1"/>
          </p:cNvSpPr>
          <p:nvPr/>
        </p:nvSpPr>
        <p:spPr bwMode="auto">
          <a:xfrm>
            <a:off x="3053801" y="1679492"/>
            <a:ext cx="159385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000" b="1" dirty="0">
                <a:solidFill>
                  <a:srgbClr val="FFFF00"/>
                </a:solidFill>
                <a:latin typeface="Source Sans Pro" panose="020B0503030403020204" pitchFamily="34" charset="0"/>
              </a:rPr>
              <a:t>EDINBURGH</a:t>
            </a:r>
          </a:p>
        </p:txBody>
      </p:sp>
      <p:sp>
        <p:nvSpPr>
          <p:cNvPr id="111" name="TextBox 96"/>
          <p:cNvSpPr txBox="1">
            <a:spLocks noChangeArrowheads="1"/>
          </p:cNvSpPr>
          <p:nvPr/>
        </p:nvSpPr>
        <p:spPr bwMode="auto">
          <a:xfrm>
            <a:off x="3157673" y="1819592"/>
            <a:ext cx="1163502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900" b="1" dirty="0">
                <a:solidFill>
                  <a:srgbClr val="FFFFFF"/>
                </a:solidFill>
                <a:latin typeface="Source Sans Pro" panose="020B0503030403020204" pitchFamily="34" charset="0"/>
              </a:rPr>
              <a:t>Year round</a:t>
            </a:r>
          </a:p>
        </p:txBody>
      </p:sp>
      <p:grpSp>
        <p:nvGrpSpPr>
          <p:cNvPr id="112" name="Group 111"/>
          <p:cNvGrpSpPr>
            <a:grpSpLocks/>
          </p:cNvGrpSpPr>
          <p:nvPr/>
        </p:nvGrpSpPr>
        <p:grpSpPr bwMode="auto">
          <a:xfrm>
            <a:off x="3222734" y="2473650"/>
            <a:ext cx="153987" cy="122237"/>
            <a:chOff x="8415130" y="2849217"/>
            <a:chExt cx="450574" cy="450574"/>
          </a:xfrm>
        </p:grpSpPr>
        <p:sp>
          <p:nvSpPr>
            <p:cNvPr id="113" name="Teardrop 112"/>
            <p:cNvSpPr/>
            <p:nvPr/>
          </p:nvSpPr>
          <p:spPr>
            <a:xfrm rot="8100000">
              <a:off x="8415130" y="2849217"/>
              <a:ext cx="450574" cy="450574"/>
            </a:xfrm>
            <a:prstGeom prst="teardrop">
              <a:avLst>
                <a:gd name="adj" fmla="val 124123"/>
              </a:avLst>
            </a:prstGeom>
            <a:solidFill>
              <a:srgbClr val="EF30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14" name="Oval 113"/>
            <p:cNvSpPr/>
            <p:nvPr/>
          </p:nvSpPr>
          <p:spPr>
            <a:xfrm>
              <a:off x="8545193" y="2977953"/>
              <a:ext cx="190448" cy="19310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>
                <a:defRPr/>
              </a:pPr>
              <a:endParaRPr lang="en-US" sz="135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115" name="TextBox 134">
            <a:extLst>
              <a:ext uri="{FF2B5EF4-FFF2-40B4-BE49-F238E27FC236}">
                <a16:creationId xmlns:a16="http://schemas.microsoft.com/office/drawing/2014/main" id="{C328E3AE-3F10-4404-A3FB-709D620F2F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4016" y="2560328"/>
            <a:ext cx="950035" cy="245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000" b="1" dirty="0">
                <a:solidFill>
                  <a:srgbClr val="FFFF00"/>
                </a:solidFill>
                <a:latin typeface="Source Sans Pro" panose="020B0503030403020204" pitchFamily="34" charset="0"/>
              </a:rPr>
              <a:t>BIRMINGHAM</a:t>
            </a:r>
          </a:p>
        </p:txBody>
      </p:sp>
      <p:sp>
        <p:nvSpPr>
          <p:cNvPr id="116" name="TextBox 135">
            <a:extLst>
              <a:ext uri="{FF2B5EF4-FFF2-40B4-BE49-F238E27FC236}">
                <a16:creationId xmlns:a16="http://schemas.microsoft.com/office/drawing/2014/main" id="{1EADFA8F-0698-4E95-8D9C-59496E6835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507" y="2691554"/>
            <a:ext cx="1164337" cy="230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900" b="1" dirty="0">
                <a:solidFill>
                  <a:srgbClr val="FFFFFF"/>
                </a:solidFill>
                <a:latin typeface="Source Sans Pro" panose="020B0503030403020204" pitchFamily="34" charset="0"/>
              </a:rPr>
              <a:t> Year round </a:t>
            </a:r>
          </a:p>
        </p:txBody>
      </p:sp>
      <p:sp>
        <p:nvSpPr>
          <p:cNvPr id="120" name="Title 2">
            <a:extLst>
              <a:ext uri="{FF2B5EF4-FFF2-40B4-BE49-F238E27FC236}">
                <a16:creationId xmlns:a16="http://schemas.microsoft.com/office/drawing/2014/main" id="{EE851F10-D886-3240-124F-F71A2BF26775}"/>
              </a:ext>
            </a:extLst>
          </p:cNvPr>
          <p:cNvSpPr txBox="1">
            <a:spLocks/>
          </p:cNvSpPr>
          <p:nvPr/>
        </p:nvSpPr>
        <p:spPr>
          <a:xfrm>
            <a:off x="838200" y="146375"/>
            <a:ext cx="9258841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sz="3600" b="1" dirty="0">
                <a:solidFill>
                  <a:schemeClr val="bg1"/>
                </a:solidFill>
              </a:rPr>
              <a:t>Route Network</a:t>
            </a:r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B6F9ED5C-810E-E11E-CC64-AA9E24C90DB0}"/>
              </a:ext>
            </a:extLst>
          </p:cNvPr>
          <p:cNvSpPr/>
          <p:nvPr/>
        </p:nvSpPr>
        <p:spPr>
          <a:xfrm>
            <a:off x="838200" y="474885"/>
            <a:ext cx="873943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eaLnBrk="1" hangingPunct="1">
              <a:buNone/>
              <a:defRPr/>
            </a:pPr>
            <a:endParaRPr lang="en-IE" altLang="en-US" sz="1400" dirty="0">
              <a:solidFill>
                <a:schemeClr val="bg1"/>
              </a:solidFill>
              <a:latin typeface="Source Sans Pro" panose="020B0503030403020204" pitchFamily="34" charset="0"/>
            </a:endParaRPr>
          </a:p>
          <a:p>
            <a:pPr marL="0" indent="0" eaLnBrk="1" hangingPunct="1">
              <a:buNone/>
              <a:defRPr/>
            </a:pPr>
            <a:r>
              <a:rPr lang="en-IE" altLang="en-US" sz="1400" dirty="0">
                <a:solidFill>
                  <a:schemeClr val="bg1"/>
                </a:solidFill>
                <a:latin typeface="Source Sans Pro" panose="020B0503030403020204" pitchFamily="34" charset="0"/>
              </a:rPr>
              <a:t>19 Destinations across the UK &amp; Europe</a:t>
            </a:r>
          </a:p>
        </p:txBody>
      </p: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FF3A16FA-252D-EF68-5AD1-09EA77207F07}"/>
              </a:ext>
            </a:extLst>
          </p:cNvPr>
          <p:cNvGrpSpPr>
            <a:grpSpLocks/>
          </p:cNvGrpSpPr>
          <p:nvPr/>
        </p:nvGrpSpPr>
        <p:grpSpPr bwMode="auto">
          <a:xfrm>
            <a:off x="3444935" y="2626611"/>
            <a:ext cx="153987" cy="122237"/>
            <a:chOff x="8415130" y="2849217"/>
            <a:chExt cx="450574" cy="450574"/>
          </a:xfrm>
        </p:grpSpPr>
        <p:sp>
          <p:nvSpPr>
            <p:cNvPr id="123" name="Teardrop 122">
              <a:extLst>
                <a:ext uri="{FF2B5EF4-FFF2-40B4-BE49-F238E27FC236}">
                  <a16:creationId xmlns:a16="http://schemas.microsoft.com/office/drawing/2014/main" id="{EF9FEA08-655B-0E9B-DC6A-4F187EDAB7A1}"/>
                </a:ext>
              </a:extLst>
            </p:cNvPr>
            <p:cNvSpPr/>
            <p:nvPr/>
          </p:nvSpPr>
          <p:spPr>
            <a:xfrm rot="8100000">
              <a:off x="8415130" y="2849217"/>
              <a:ext cx="450574" cy="450574"/>
            </a:xfrm>
            <a:prstGeom prst="teardrop">
              <a:avLst>
                <a:gd name="adj" fmla="val 124123"/>
              </a:avLst>
            </a:prstGeom>
            <a:solidFill>
              <a:srgbClr val="EF30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BE98CB67-C241-464F-29E0-96A23A48CFF6}"/>
                </a:ext>
              </a:extLst>
            </p:cNvPr>
            <p:cNvSpPr/>
            <p:nvPr/>
          </p:nvSpPr>
          <p:spPr>
            <a:xfrm>
              <a:off x="8545193" y="2977953"/>
              <a:ext cx="190448" cy="19310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>
                <a:defRPr/>
              </a:pPr>
              <a:endParaRPr lang="en-US" sz="135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15CF5E3F-506B-1D40-2AA6-87180456EBC0}"/>
              </a:ext>
            </a:extLst>
          </p:cNvPr>
          <p:cNvGrpSpPr>
            <a:grpSpLocks/>
          </p:cNvGrpSpPr>
          <p:nvPr/>
        </p:nvGrpSpPr>
        <p:grpSpPr bwMode="auto">
          <a:xfrm>
            <a:off x="-878086" y="5994232"/>
            <a:ext cx="2590799" cy="428851"/>
            <a:chOff x="2050759" y="3554101"/>
            <a:chExt cx="2774612" cy="571956"/>
          </a:xfrm>
        </p:grpSpPr>
        <p:sp>
          <p:nvSpPr>
            <p:cNvPr id="8" name="TextBox 293">
              <a:extLst>
                <a:ext uri="{FF2B5EF4-FFF2-40B4-BE49-F238E27FC236}">
                  <a16:creationId xmlns:a16="http://schemas.microsoft.com/office/drawing/2014/main" id="{F2029743-5509-C3B2-3BE1-734247D8A0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50759" y="3554101"/>
              <a:ext cx="2774612" cy="369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en-US" sz="1200" b="1" dirty="0">
                  <a:solidFill>
                    <a:srgbClr val="FFFF00"/>
                  </a:solidFill>
                  <a:latin typeface="Source Sans Pro" panose="020B0503030403020204" pitchFamily="34" charset="0"/>
                </a:rPr>
                <a:t>     LANZAROTE</a:t>
              </a:r>
            </a:p>
          </p:txBody>
        </p:sp>
        <p:sp>
          <p:nvSpPr>
            <p:cNvPr id="10" name="TextBox 294">
              <a:extLst>
                <a:ext uri="{FF2B5EF4-FFF2-40B4-BE49-F238E27FC236}">
                  <a16:creationId xmlns:a16="http://schemas.microsoft.com/office/drawing/2014/main" id="{DE7ACF4F-2EDB-B926-AD3C-203E28B347F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40496" y="3818278"/>
              <a:ext cx="1552340" cy="3077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en-US" sz="900" b="1" dirty="0">
                  <a:solidFill>
                    <a:schemeClr val="bg1"/>
                  </a:solidFill>
                  <a:latin typeface="Source Sans Pro" panose="020B0503030403020204" pitchFamily="34" charset="0"/>
                </a:rPr>
                <a:t>Year Round 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6E0BCAD-E8FE-6A96-9F6A-0A3B6D83861D}"/>
              </a:ext>
            </a:extLst>
          </p:cNvPr>
          <p:cNvGrpSpPr>
            <a:grpSpLocks/>
          </p:cNvGrpSpPr>
          <p:nvPr/>
        </p:nvGrpSpPr>
        <p:grpSpPr bwMode="auto">
          <a:xfrm>
            <a:off x="732025" y="6400747"/>
            <a:ext cx="211137" cy="184150"/>
            <a:chOff x="8415130" y="2849217"/>
            <a:chExt cx="450574" cy="450574"/>
          </a:xfrm>
        </p:grpSpPr>
        <p:sp>
          <p:nvSpPr>
            <p:cNvPr id="12" name="Teardrop 11">
              <a:extLst>
                <a:ext uri="{FF2B5EF4-FFF2-40B4-BE49-F238E27FC236}">
                  <a16:creationId xmlns:a16="http://schemas.microsoft.com/office/drawing/2014/main" id="{A6238178-0586-8AAF-0DA6-8661B3A7F18F}"/>
                </a:ext>
              </a:extLst>
            </p:cNvPr>
            <p:cNvSpPr/>
            <p:nvPr/>
          </p:nvSpPr>
          <p:spPr>
            <a:xfrm rot="8100000">
              <a:off x="8415130" y="2849217"/>
              <a:ext cx="450574" cy="450574"/>
            </a:xfrm>
            <a:prstGeom prst="teardrop">
              <a:avLst>
                <a:gd name="adj" fmla="val 124123"/>
              </a:avLst>
            </a:prstGeom>
            <a:solidFill>
              <a:srgbClr val="EF30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>
                <a:defRPr/>
              </a:pPr>
              <a:endParaRPr lang="en-US" sz="1350" b="1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8E29F1D9-F08A-AA49-D750-84AA377173CB}"/>
                </a:ext>
              </a:extLst>
            </p:cNvPr>
            <p:cNvSpPr/>
            <p:nvPr/>
          </p:nvSpPr>
          <p:spPr>
            <a:xfrm>
              <a:off x="8543866" y="2977399"/>
              <a:ext cx="193103" cy="19421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>
                <a:defRPr/>
              </a:pPr>
              <a:endParaRPr lang="en-US" sz="1350" b="1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929E7015-6A6A-B601-13C9-36653C68C486}"/>
              </a:ext>
            </a:extLst>
          </p:cNvPr>
          <p:cNvGrpSpPr>
            <a:grpSpLocks/>
          </p:cNvGrpSpPr>
          <p:nvPr/>
        </p:nvGrpSpPr>
        <p:grpSpPr bwMode="auto">
          <a:xfrm>
            <a:off x="3333172" y="2996513"/>
            <a:ext cx="153988" cy="122237"/>
            <a:chOff x="8415130" y="2849217"/>
            <a:chExt cx="450574" cy="450574"/>
          </a:xfrm>
        </p:grpSpPr>
        <p:sp>
          <p:nvSpPr>
            <p:cNvPr id="14" name="Teardrop 13">
              <a:extLst>
                <a:ext uri="{FF2B5EF4-FFF2-40B4-BE49-F238E27FC236}">
                  <a16:creationId xmlns:a16="http://schemas.microsoft.com/office/drawing/2014/main" id="{096BBE38-9527-0E4A-3E8B-2025D2169E81}"/>
                </a:ext>
              </a:extLst>
            </p:cNvPr>
            <p:cNvSpPr/>
            <p:nvPr/>
          </p:nvSpPr>
          <p:spPr>
            <a:xfrm rot="8100000">
              <a:off x="8415130" y="2849217"/>
              <a:ext cx="450574" cy="450574"/>
            </a:xfrm>
            <a:prstGeom prst="teardrop">
              <a:avLst>
                <a:gd name="adj" fmla="val 124123"/>
              </a:avLst>
            </a:prstGeom>
            <a:solidFill>
              <a:srgbClr val="EF30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B812853C-95FB-F11F-E453-876493C868AB}"/>
                </a:ext>
              </a:extLst>
            </p:cNvPr>
            <p:cNvSpPr/>
            <p:nvPr/>
          </p:nvSpPr>
          <p:spPr>
            <a:xfrm>
              <a:off x="8545192" y="2977953"/>
              <a:ext cx="190450" cy="19310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>
                <a:defRPr/>
              </a:pPr>
              <a:endParaRPr lang="en-US" sz="135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16" name="TextBox 356">
            <a:extLst>
              <a:ext uri="{FF2B5EF4-FFF2-40B4-BE49-F238E27FC236}">
                <a16:creationId xmlns:a16="http://schemas.microsoft.com/office/drawing/2014/main" id="{512ED78A-65B3-7FD4-502A-7625C433C3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62570" y="3253191"/>
            <a:ext cx="1163502" cy="231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900" b="1" dirty="0">
                <a:solidFill>
                  <a:srgbClr val="FFFFFF"/>
                </a:solidFill>
                <a:latin typeface="Source Sans Pro" panose="020B0503030403020204" pitchFamily="34" charset="0"/>
              </a:rPr>
              <a:t>Year round</a:t>
            </a:r>
          </a:p>
        </p:txBody>
      </p:sp>
      <p:sp>
        <p:nvSpPr>
          <p:cNvPr id="18" name="TextBox 85">
            <a:extLst>
              <a:ext uri="{FF2B5EF4-FFF2-40B4-BE49-F238E27FC236}">
                <a16:creationId xmlns:a16="http://schemas.microsoft.com/office/drawing/2014/main" id="{FFF0974C-5051-163D-17B0-CC5C445EEB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9807" y="3083566"/>
            <a:ext cx="1595438" cy="277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000" b="1" dirty="0">
                <a:solidFill>
                  <a:srgbClr val="FFFF00"/>
                </a:solidFill>
                <a:latin typeface="Source Sans Pro" panose="020B0503030403020204" pitchFamily="34" charset="0"/>
              </a:rPr>
              <a:t>LONDON</a:t>
            </a:r>
            <a:r>
              <a:rPr lang="en-US" altLang="en-US" sz="1200" b="1" dirty="0">
                <a:solidFill>
                  <a:srgbClr val="FFFF00"/>
                </a:solidFill>
                <a:latin typeface="Source Sans Pro" panose="020B0503030403020204" pitchFamily="34" charset="0"/>
              </a:rPr>
              <a:t> </a:t>
            </a:r>
            <a:r>
              <a:rPr lang="en-US" altLang="en-US" sz="800" b="1" dirty="0">
                <a:solidFill>
                  <a:srgbClr val="FFFF00"/>
                </a:solidFill>
                <a:latin typeface="Source Sans Pro" panose="020B0503030403020204" pitchFamily="34" charset="0"/>
              </a:rPr>
              <a:t>(Heathrow)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DA6CEB9-EAEE-48B0-B733-2420F4CA3402}"/>
              </a:ext>
            </a:extLst>
          </p:cNvPr>
          <p:cNvGrpSpPr>
            <a:grpSpLocks/>
          </p:cNvGrpSpPr>
          <p:nvPr/>
        </p:nvGrpSpPr>
        <p:grpSpPr bwMode="auto">
          <a:xfrm>
            <a:off x="-1757366" y="5836805"/>
            <a:ext cx="2590799" cy="431204"/>
            <a:chOff x="1589062" y="3437523"/>
            <a:chExt cx="2774612" cy="575094"/>
          </a:xfrm>
        </p:grpSpPr>
        <p:sp>
          <p:nvSpPr>
            <p:cNvPr id="19" name="TextBox 293">
              <a:extLst>
                <a:ext uri="{FF2B5EF4-FFF2-40B4-BE49-F238E27FC236}">
                  <a16:creationId xmlns:a16="http://schemas.microsoft.com/office/drawing/2014/main" id="{5F5D786E-7733-08B3-46C8-D75F36F4660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89062" y="3437523"/>
              <a:ext cx="2774612" cy="369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en-US" sz="1200" b="1" dirty="0">
                  <a:solidFill>
                    <a:srgbClr val="FFFF00"/>
                  </a:solidFill>
                  <a:latin typeface="Source Sans Pro" panose="020B0503030403020204" pitchFamily="34" charset="0"/>
                </a:rPr>
                <a:t>     TENERIFE</a:t>
              </a:r>
            </a:p>
          </p:txBody>
        </p:sp>
        <p:sp>
          <p:nvSpPr>
            <p:cNvPr id="20" name="TextBox 294">
              <a:extLst>
                <a:ext uri="{FF2B5EF4-FFF2-40B4-BE49-F238E27FC236}">
                  <a16:creationId xmlns:a16="http://schemas.microsoft.com/office/drawing/2014/main" id="{9E43D5DB-99E6-363E-9474-1BC89F86E80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33736" y="3704838"/>
              <a:ext cx="1552340" cy="3077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en-US" sz="900" b="1" dirty="0">
                  <a:solidFill>
                    <a:schemeClr val="bg1"/>
                  </a:solidFill>
                  <a:latin typeface="Source Sans Pro" panose="020B0503030403020204" pitchFamily="34" charset="0"/>
                </a:rPr>
                <a:t>Year Round 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E2D314E-0F63-AE72-90C5-F6299F570881}"/>
              </a:ext>
            </a:extLst>
          </p:cNvPr>
          <p:cNvGrpSpPr>
            <a:grpSpLocks/>
          </p:cNvGrpSpPr>
          <p:nvPr/>
        </p:nvGrpSpPr>
        <p:grpSpPr bwMode="auto">
          <a:xfrm>
            <a:off x="283855" y="6330730"/>
            <a:ext cx="211137" cy="184150"/>
            <a:chOff x="8415130" y="2849217"/>
            <a:chExt cx="450574" cy="450574"/>
          </a:xfrm>
        </p:grpSpPr>
        <p:sp>
          <p:nvSpPr>
            <p:cNvPr id="22" name="Teardrop 21">
              <a:extLst>
                <a:ext uri="{FF2B5EF4-FFF2-40B4-BE49-F238E27FC236}">
                  <a16:creationId xmlns:a16="http://schemas.microsoft.com/office/drawing/2014/main" id="{ABC87A66-2B10-05C9-6895-00CC48F5B690}"/>
                </a:ext>
              </a:extLst>
            </p:cNvPr>
            <p:cNvSpPr/>
            <p:nvPr/>
          </p:nvSpPr>
          <p:spPr>
            <a:xfrm rot="8100000">
              <a:off x="8415130" y="2849217"/>
              <a:ext cx="450574" cy="450574"/>
            </a:xfrm>
            <a:prstGeom prst="teardrop">
              <a:avLst>
                <a:gd name="adj" fmla="val 124123"/>
              </a:avLst>
            </a:prstGeom>
            <a:solidFill>
              <a:srgbClr val="EF30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>
                <a:defRPr/>
              </a:pPr>
              <a:endParaRPr lang="en-US" sz="1350" b="1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0EA0CF1C-3E03-9204-870F-C1338F61B334}"/>
                </a:ext>
              </a:extLst>
            </p:cNvPr>
            <p:cNvSpPr/>
            <p:nvPr/>
          </p:nvSpPr>
          <p:spPr>
            <a:xfrm>
              <a:off x="8543866" y="2977399"/>
              <a:ext cx="193103" cy="19421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>
                <a:defRPr/>
              </a:pPr>
              <a:endParaRPr lang="en-US" sz="1350" b="1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959811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building, outdoor, river, city&#10;&#10;Description automatically generated">
            <a:extLst>
              <a:ext uri="{FF2B5EF4-FFF2-40B4-BE49-F238E27FC236}">
                <a16:creationId xmlns:a16="http://schemas.microsoft.com/office/drawing/2014/main" id="{02E0875D-BA37-B490-78F5-A73903DFDDA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28976" y="7678"/>
            <a:ext cx="7082956" cy="6842644"/>
          </a:xfrm>
          <a:prstGeom prst="rect">
            <a:avLst/>
          </a:prstGeom>
        </p:spPr>
      </p:pic>
      <p:pic>
        <p:nvPicPr>
          <p:cNvPr id="139" name="Picture 138">
            <a:extLst>
              <a:ext uri="{FF2B5EF4-FFF2-40B4-BE49-F238E27FC236}">
                <a16:creationId xmlns:a16="http://schemas.microsoft.com/office/drawing/2014/main" id="{99324304-8DC2-4770-B60B-FB7FB2BF1BF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28975" y="-20547"/>
            <a:ext cx="6605483" cy="6878547"/>
          </a:xfrm>
          <a:prstGeom prst="rect">
            <a:avLst/>
          </a:prstGeom>
        </p:spPr>
      </p:pic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E4C5390B-CFEC-4685-872D-CA812D14E79B}"/>
              </a:ext>
            </a:extLst>
          </p:cNvPr>
          <p:cNvCxnSpPr>
            <a:cxnSpLocks/>
          </p:cNvCxnSpPr>
          <p:nvPr/>
        </p:nvCxnSpPr>
        <p:spPr>
          <a:xfrm>
            <a:off x="466069" y="443060"/>
            <a:ext cx="0" cy="6052008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8" name="Oval 47">
            <a:extLst>
              <a:ext uri="{FF2B5EF4-FFF2-40B4-BE49-F238E27FC236}">
                <a16:creationId xmlns:a16="http://schemas.microsoft.com/office/drawing/2014/main" id="{3950BA90-C20C-451C-AEA8-E2D1F3EBFB20}"/>
              </a:ext>
            </a:extLst>
          </p:cNvPr>
          <p:cNvSpPr/>
          <p:nvPr/>
        </p:nvSpPr>
        <p:spPr>
          <a:xfrm>
            <a:off x="382834" y="6415672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5E655408-B9B0-47BF-BD03-C642A51355B7}"/>
              </a:ext>
            </a:extLst>
          </p:cNvPr>
          <p:cNvSpPr/>
          <p:nvPr/>
        </p:nvSpPr>
        <p:spPr>
          <a:xfrm>
            <a:off x="382834" y="342496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D78EA9CE-5BC7-4D97-94AA-B3877F58E02E}"/>
              </a:ext>
            </a:extLst>
          </p:cNvPr>
          <p:cNvSpPr/>
          <p:nvPr/>
        </p:nvSpPr>
        <p:spPr>
          <a:xfrm>
            <a:off x="382834" y="618549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7E178530-D6DB-4957-9FFE-A0251AF3EEA0}"/>
              </a:ext>
            </a:extLst>
          </p:cNvPr>
          <p:cNvSpPr/>
          <p:nvPr/>
        </p:nvSpPr>
        <p:spPr>
          <a:xfrm>
            <a:off x="382834" y="894602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0730E041-5320-42BB-B471-BF6CCF5679C0}"/>
              </a:ext>
            </a:extLst>
          </p:cNvPr>
          <p:cNvSpPr/>
          <p:nvPr/>
        </p:nvSpPr>
        <p:spPr>
          <a:xfrm>
            <a:off x="382834" y="1170655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1AFF5AD0-94D8-41B0-BDD0-7FD212750859}"/>
              </a:ext>
            </a:extLst>
          </p:cNvPr>
          <p:cNvSpPr/>
          <p:nvPr/>
        </p:nvSpPr>
        <p:spPr>
          <a:xfrm>
            <a:off x="382834" y="1446708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587EF3C9-A170-41C1-8564-1A18A16225DE}"/>
              </a:ext>
            </a:extLst>
          </p:cNvPr>
          <p:cNvSpPr/>
          <p:nvPr/>
        </p:nvSpPr>
        <p:spPr>
          <a:xfrm>
            <a:off x="382834" y="1722761"/>
            <a:ext cx="166471" cy="16647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371CD3AA-C3B0-4682-BB48-0385839F2DC9}"/>
              </a:ext>
            </a:extLst>
          </p:cNvPr>
          <p:cNvSpPr/>
          <p:nvPr/>
        </p:nvSpPr>
        <p:spPr>
          <a:xfrm>
            <a:off x="382834" y="1998814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02AF2557-B6CF-43E1-B9C2-B0039BA29CBC}"/>
              </a:ext>
            </a:extLst>
          </p:cNvPr>
          <p:cNvSpPr/>
          <p:nvPr/>
        </p:nvSpPr>
        <p:spPr>
          <a:xfrm>
            <a:off x="382834" y="2274867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F80B1C64-6EC7-478F-AECB-953AD0E2510F}"/>
              </a:ext>
            </a:extLst>
          </p:cNvPr>
          <p:cNvSpPr/>
          <p:nvPr/>
        </p:nvSpPr>
        <p:spPr>
          <a:xfrm>
            <a:off x="382834" y="2550920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F47EF8A8-D512-49EB-B80D-F7CBD2FD4778}"/>
              </a:ext>
            </a:extLst>
          </p:cNvPr>
          <p:cNvSpPr/>
          <p:nvPr/>
        </p:nvSpPr>
        <p:spPr>
          <a:xfrm>
            <a:off x="382834" y="2826973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B880182C-70AA-4CDD-84BA-E333C32E9BF1}"/>
              </a:ext>
            </a:extLst>
          </p:cNvPr>
          <p:cNvSpPr/>
          <p:nvPr/>
        </p:nvSpPr>
        <p:spPr>
          <a:xfrm>
            <a:off x="382834" y="3103026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04D41E13-7425-437F-BA7B-DE53D0184EC3}"/>
              </a:ext>
            </a:extLst>
          </p:cNvPr>
          <p:cNvSpPr/>
          <p:nvPr/>
        </p:nvSpPr>
        <p:spPr>
          <a:xfrm>
            <a:off x="382834" y="3379079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DA077E97-5374-49CA-9955-496039B574EC}"/>
              </a:ext>
            </a:extLst>
          </p:cNvPr>
          <p:cNvSpPr/>
          <p:nvPr/>
        </p:nvSpPr>
        <p:spPr>
          <a:xfrm>
            <a:off x="382834" y="3655132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649761A5-3AA0-46DE-94F9-EA42786B63DC}"/>
              </a:ext>
            </a:extLst>
          </p:cNvPr>
          <p:cNvSpPr/>
          <p:nvPr/>
        </p:nvSpPr>
        <p:spPr>
          <a:xfrm>
            <a:off x="382834" y="3931185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18732088-D229-4709-9FE7-26DF775FE713}"/>
              </a:ext>
            </a:extLst>
          </p:cNvPr>
          <p:cNvSpPr/>
          <p:nvPr/>
        </p:nvSpPr>
        <p:spPr>
          <a:xfrm>
            <a:off x="382834" y="4207238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DAD5B92F-BD57-4CEA-BCA7-25E69F94EE99}"/>
              </a:ext>
            </a:extLst>
          </p:cNvPr>
          <p:cNvSpPr/>
          <p:nvPr/>
        </p:nvSpPr>
        <p:spPr>
          <a:xfrm>
            <a:off x="382834" y="4483291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1D2837DD-4D9A-42E0-90E3-DDD42F287F48}"/>
              </a:ext>
            </a:extLst>
          </p:cNvPr>
          <p:cNvSpPr/>
          <p:nvPr/>
        </p:nvSpPr>
        <p:spPr>
          <a:xfrm>
            <a:off x="382834" y="4759344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EBEBAC79-CE20-40D1-BECF-1C0177387AFF}"/>
              </a:ext>
            </a:extLst>
          </p:cNvPr>
          <p:cNvSpPr/>
          <p:nvPr/>
        </p:nvSpPr>
        <p:spPr>
          <a:xfrm>
            <a:off x="382834" y="5035397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36E8ACFB-2336-4ADC-9ADF-974B899BA533}"/>
              </a:ext>
            </a:extLst>
          </p:cNvPr>
          <p:cNvSpPr/>
          <p:nvPr/>
        </p:nvSpPr>
        <p:spPr>
          <a:xfrm>
            <a:off x="382834" y="5311450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AE7889B0-DB4F-438D-80DC-65AEAAB4EDC3}"/>
              </a:ext>
            </a:extLst>
          </p:cNvPr>
          <p:cNvSpPr/>
          <p:nvPr/>
        </p:nvSpPr>
        <p:spPr>
          <a:xfrm>
            <a:off x="382834" y="5587503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E9295EA3-289A-472F-90CF-2391F284EC66}"/>
              </a:ext>
            </a:extLst>
          </p:cNvPr>
          <p:cNvSpPr/>
          <p:nvPr/>
        </p:nvSpPr>
        <p:spPr>
          <a:xfrm>
            <a:off x="382834" y="5863556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395B0E59-DCF7-41B0-8371-2A2B4A119E43}"/>
              </a:ext>
            </a:extLst>
          </p:cNvPr>
          <p:cNvSpPr/>
          <p:nvPr/>
        </p:nvSpPr>
        <p:spPr>
          <a:xfrm>
            <a:off x="382834" y="6139609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33BF6962-EAEB-479E-A8E1-5A2F1D7557FD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16282" y="4531192"/>
            <a:ext cx="3295650" cy="2330260"/>
          </a:xfrm>
          <a:prstGeom prst="rect">
            <a:avLst/>
          </a:prstGeom>
        </p:spPr>
      </p:pic>
      <p:pic>
        <p:nvPicPr>
          <p:cNvPr id="39" name="Picture 38" descr="Text&#10;&#10;Description automatically generated with medium confidence">
            <a:extLst>
              <a:ext uri="{FF2B5EF4-FFF2-40B4-BE49-F238E27FC236}">
                <a16:creationId xmlns:a16="http://schemas.microsoft.com/office/drawing/2014/main" id="{059D3723-0928-498B-ADCA-21B8FE2E431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3700" y="6112616"/>
            <a:ext cx="1841766" cy="876648"/>
          </a:xfrm>
          <a:prstGeom prst="rect">
            <a:avLst/>
          </a:prstGeom>
        </p:spPr>
      </p:pic>
      <p:sp>
        <p:nvSpPr>
          <p:cNvPr id="38" name="Title 2">
            <a:extLst>
              <a:ext uri="{FF2B5EF4-FFF2-40B4-BE49-F238E27FC236}">
                <a16:creationId xmlns:a16="http://schemas.microsoft.com/office/drawing/2014/main" id="{38BF9204-1B9F-A372-E915-A035BC9A4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8972" y="30144"/>
            <a:ext cx="9258841" cy="1325563"/>
          </a:xfrm>
        </p:spPr>
        <p:txBody>
          <a:bodyPr>
            <a:normAutofit/>
          </a:bodyPr>
          <a:lstStyle/>
          <a:p>
            <a:r>
              <a:rPr lang="en-GB" sz="3600" b="1" dirty="0">
                <a:solidFill>
                  <a:srgbClr val="7E7D7E"/>
                </a:solidFill>
              </a:rPr>
              <a:t>Route Expansion 2023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A78BB454-DA61-15F4-3086-83D5A8CA0E34}"/>
              </a:ext>
            </a:extLst>
          </p:cNvPr>
          <p:cNvSpPr/>
          <p:nvPr/>
        </p:nvSpPr>
        <p:spPr>
          <a:xfrm>
            <a:off x="838200" y="682348"/>
            <a:ext cx="873943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eaLnBrk="1" hangingPunct="1">
              <a:buNone/>
              <a:defRPr/>
            </a:pPr>
            <a:endParaRPr lang="en-IE" altLang="en-US" sz="1400" dirty="0">
              <a:solidFill>
                <a:srgbClr val="7E7D7E"/>
              </a:solidFill>
              <a:latin typeface="Source Sans Pro" panose="020B0503030403020204" pitchFamily="34" charset="0"/>
            </a:endParaRPr>
          </a:p>
          <a:p>
            <a:pPr marL="0" indent="0" eaLnBrk="1" hangingPunct="1">
              <a:buNone/>
              <a:defRPr/>
            </a:pPr>
            <a:r>
              <a:rPr lang="en-IE" altLang="en-US" sz="1400" dirty="0">
                <a:solidFill>
                  <a:srgbClr val="7E7D7E"/>
                </a:solidFill>
                <a:latin typeface="Source Sans Pro" panose="020B0503030403020204" pitchFamily="34" charset="0"/>
              </a:rPr>
              <a:t>3 new services announced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D384680A-F21A-D4FF-2F0E-11387CBCC459}"/>
              </a:ext>
            </a:extLst>
          </p:cNvPr>
          <p:cNvGrpSpPr/>
          <p:nvPr/>
        </p:nvGrpSpPr>
        <p:grpSpPr>
          <a:xfrm>
            <a:off x="1054668" y="3681300"/>
            <a:ext cx="6544577" cy="2552853"/>
            <a:chOff x="-1408197" y="2486589"/>
            <a:chExt cx="5485180" cy="2552853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24DD88CD-68DC-290A-B803-B2CDC3FCCE41}"/>
                </a:ext>
              </a:extLst>
            </p:cNvPr>
            <p:cNvSpPr txBox="1"/>
            <p:nvPr/>
          </p:nvSpPr>
          <p:spPr>
            <a:xfrm>
              <a:off x="2263258" y="2486589"/>
              <a:ext cx="1813725" cy="15542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solidFill>
                    <a:srgbClr val="7E7D7E"/>
                  </a:solidFill>
                  <a:latin typeface="Source Sans Pro" panose="020B0503030403020204" pitchFamily="34" charset="0"/>
                </a:rPr>
                <a:t>40,000+ extra seats added on services to London, Edinburgh, East Midlands, &amp; Liverpool in 2023</a:t>
              </a:r>
            </a:p>
            <a:p>
              <a:r>
                <a:rPr lang="en-US" sz="1500" b="1" dirty="0">
                  <a:solidFill>
                    <a:schemeClr val="bg1"/>
                  </a:solidFill>
                </a:rPr>
                <a:t> </a:t>
              </a:r>
            </a:p>
          </p:txBody>
        </p: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5CA894EE-A24E-8C63-2A5A-EE47DE3081B9}"/>
                </a:ext>
              </a:extLst>
            </p:cNvPr>
            <p:cNvCxnSpPr/>
            <p:nvPr/>
          </p:nvCxnSpPr>
          <p:spPr>
            <a:xfrm>
              <a:off x="-1408197" y="2601901"/>
              <a:ext cx="0" cy="2437541"/>
            </a:xfrm>
            <a:prstGeom prst="line">
              <a:avLst/>
            </a:prstGeom>
            <a:ln w="15875">
              <a:solidFill>
                <a:srgbClr val="7E7D7E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E865CB82-7AB9-923E-532B-DF33BDAE3F37}"/>
              </a:ext>
            </a:extLst>
          </p:cNvPr>
          <p:cNvGrpSpPr/>
          <p:nvPr/>
        </p:nvGrpSpPr>
        <p:grpSpPr>
          <a:xfrm>
            <a:off x="895700" y="2657103"/>
            <a:ext cx="2191164" cy="2347636"/>
            <a:chOff x="1316280" y="2312774"/>
            <a:chExt cx="1767502" cy="1430817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15B261E4-255E-AA18-484C-BD4993C92CEA}"/>
                </a:ext>
              </a:extLst>
            </p:cNvPr>
            <p:cNvSpPr txBox="1"/>
            <p:nvPr/>
          </p:nvSpPr>
          <p:spPr>
            <a:xfrm>
              <a:off x="1523209" y="2936993"/>
              <a:ext cx="1560573" cy="8065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solidFill>
                    <a:srgbClr val="7E7D7E"/>
                  </a:solidFill>
                  <a:latin typeface="Source Sans Pro" panose="020B0503030403020204" pitchFamily="34" charset="0"/>
                </a:rPr>
                <a:t>New services</a:t>
              </a:r>
            </a:p>
            <a:p>
              <a:endParaRPr lang="en-US" sz="1600" b="1" dirty="0">
                <a:solidFill>
                  <a:srgbClr val="7E7D7E"/>
                </a:solidFill>
                <a:latin typeface="Source Sans Pro" panose="020B0503030403020204" pitchFamily="34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b="1" dirty="0">
                  <a:solidFill>
                    <a:srgbClr val="7E7D7E"/>
                  </a:solidFill>
                  <a:latin typeface="Source Sans Pro" panose="020B0503030403020204" pitchFamily="34" charset="0"/>
                </a:rPr>
                <a:t>Lanzarote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b="1" dirty="0">
                  <a:solidFill>
                    <a:srgbClr val="7E7D7E"/>
                  </a:solidFill>
                  <a:latin typeface="Source Sans Pro" panose="020B0503030403020204" pitchFamily="34" charset="0"/>
                </a:rPr>
                <a:t>Tenerife</a:t>
              </a:r>
            </a:p>
            <a:p>
              <a:endParaRPr lang="en-US" sz="1600" b="1" dirty="0">
                <a:solidFill>
                  <a:srgbClr val="7E7D7E"/>
                </a:solidFill>
                <a:latin typeface="Source Sans Pro" panose="020B0503030403020204" pitchFamily="34" charset="0"/>
              </a:endParaRPr>
            </a:p>
          </p:txBody>
        </p: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567425E6-B94F-2DF9-0827-885F55A35DEE}"/>
                </a:ext>
              </a:extLst>
            </p:cNvPr>
            <p:cNvCxnSpPr/>
            <p:nvPr/>
          </p:nvCxnSpPr>
          <p:spPr>
            <a:xfrm>
              <a:off x="1316280" y="2312774"/>
              <a:ext cx="0" cy="1428750"/>
            </a:xfrm>
            <a:prstGeom prst="line">
              <a:avLst/>
            </a:prstGeom>
            <a:ln w="15875">
              <a:solidFill>
                <a:schemeClr val="bg1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B662E6EE-3F03-1DAB-27D6-5D3F58160CFF}"/>
              </a:ext>
            </a:extLst>
          </p:cNvPr>
          <p:cNvGrpSpPr/>
          <p:nvPr/>
        </p:nvGrpSpPr>
        <p:grpSpPr>
          <a:xfrm>
            <a:off x="671084" y="6192555"/>
            <a:ext cx="9144000" cy="321030"/>
            <a:chOff x="0" y="2121749"/>
            <a:chExt cx="9144000" cy="321030"/>
          </a:xfrm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8BD28B14-C512-5911-1BB2-EC5E5E2B6EBD}"/>
                </a:ext>
              </a:extLst>
            </p:cNvPr>
            <p:cNvSpPr/>
            <p:nvPr/>
          </p:nvSpPr>
          <p:spPr>
            <a:xfrm>
              <a:off x="0" y="2133600"/>
              <a:ext cx="9144000" cy="3048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F618995C-B11C-DFED-729D-D1A9D44AFD99}"/>
                </a:ext>
              </a:extLst>
            </p:cNvPr>
            <p:cNvCxnSpPr/>
            <p:nvPr/>
          </p:nvCxnSpPr>
          <p:spPr>
            <a:xfrm>
              <a:off x="2445745" y="2121749"/>
              <a:ext cx="0" cy="304800"/>
            </a:xfrm>
            <a:prstGeom prst="line">
              <a:avLst/>
            </a:prstGeom>
            <a:ln w="158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ACBD56C0-51F0-04C1-DF21-6FE4073B7E2E}"/>
                </a:ext>
              </a:extLst>
            </p:cNvPr>
            <p:cNvCxnSpPr/>
            <p:nvPr/>
          </p:nvCxnSpPr>
          <p:spPr>
            <a:xfrm>
              <a:off x="6788476" y="2137979"/>
              <a:ext cx="0" cy="304800"/>
            </a:xfrm>
            <a:prstGeom prst="line">
              <a:avLst/>
            </a:prstGeom>
            <a:ln w="158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DA49C8DC-8C5A-D3DB-9DE2-18C4881C85CC}"/>
                </a:ext>
              </a:extLst>
            </p:cNvPr>
            <p:cNvCxnSpPr/>
            <p:nvPr/>
          </p:nvCxnSpPr>
          <p:spPr>
            <a:xfrm>
              <a:off x="4658267" y="2133600"/>
              <a:ext cx="0" cy="304800"/>
            </a:xfrm>
            <a:prstGeom prst="line">
              <a:avLst/>
            </a:prstGeom>
            <a:ln w="158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35FD22DE-CAA4-6D8D-CA60-015250978AAC}"/>
                </a:ext>
              </a:extLst>
            </p:cNvPr>
            <p:cNvCxnSpPr/>
            <p:nvPr/>
          </p:nvCxnSpPr>
          <p:spPr>
            <a:xfrm>
              <a:off x="389984" y="2133600"/>
              <a:ext cx="0" cy="304800"/>
            </a:xfrm>
            <a:prstGeom prst="line">
              <a:avLst/>
            </a:prstGeom>
            <a:ln w="158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80" name="Picture 79">
            <a:extLst>
              <a:ext uri="{FF2B5EF4-FFF2-40B4-BE49-F238E27FC236}">
                <a16:creationId xmlns:a16="http://schemas.microsoft.com/office/drawing/2014/main" id="{B2D30017-1AAF-EAA2-F7FF-9897EE70D22F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5737" y="1217419"/>
            <a:ext cx="3272762" cy="4370083"/>
          </a:xfrm>
          <a:prstGeom prst="rect">
            <a:avLst/>
          </a:prstGeom>
        </p:spPr>
      </p:pic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127BBA10-881A-FA9A-401D-57237D0E436D}"/>
              </a:ext>
            </a:extLst>
          </p:cNvPr>
          <p:cNvCxnSpPr/>
          <p:nvPr/>
        </p:nvCxnSpPr>
        <p:spPr>
          <a:xfrm>
            <a:off x="3093572" y="3796612"/>
            <a:ext cx="0" cy="2437541"/>
          </a:xfrm>
          <a:prstGeom prst="line">
            <a:avLst/>
          </a:prstGeom>
          <a:ln w="15875">
            <a:solidFill>
              <a:schemeClr val="bg1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extBox 83">
            <a:extLst>
              <a:ext uri="{FF2B5EF4-FFF2-40B4-BE49-F238E27FC236}">
                <a16:creationId xmlns:a16="http://schemas.microsoft.com/office/drawing/2014/main" id="{02DD5D0C-1A10-5DA3-B4C7-B08D6929FD6C}"/>
              </a:ext>
            </a:extLst>
          </p:cNvPr>
          <p:cNvSpPr txBox="1"/>
          <p:nvPr/>
        </p:nvSpPr>
        <p:spPr>
          <a:xfrm>
            <a:off x="3499286" y="3681302"/>
            <a:ext cx="18137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7E7D7E"/>
                </a:solidFill>
                <a:latin typeface="Source Sans Pro" panose="020B0503030403020204" pitchFamily="34" charset="0"/>
              </a:rPr>
              <a:t>New Service</a:t>
            </a:r>
          </a:p>
          <a:p>
            <a:endParaRPr lang="en-US" sz="1600" b="1" dirty="0">
              <a:solidFill>
                <a:srgbClr val="7E7D7E"/>
              </a:solidFill>
              <a:latin typeface="Source Sans Pro" panose="020B05030304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7E7D7E"/>
                </a:solidFill>
                <a:latin typeface="Source Sans Pro" panose="020B0503030403020204" pitchFamily="34" charset="0"/>
              </a:rPr>
              <a:t>London Heathrow</a:t>
            </a:r>
          </a:p>
          <a:p>
            <a:endParaRPr lang="en-US" sz="1600" b="1" dirty="0">
              <a:solidFill>
                <a:srgbClr val="7E7D7E"/>
              </a:solidFill>
              <a:latin typeface="Source Sans Pro" panose="020B0503030403020204" pitchFamily="34" charset="0"/>
            </a:endParaRPr>
          </a:p>
          <a:p>
            <a:endParaRPr lang="en-US" sz="1600" b="1" dirty="0">
              <a:solidFill>
                <a:srgbClr val="7E7D7E"/>
              </a:solidFill>
              <a:latin typeface="Source Sans Pro" panose="020B0503030403020204" pitchFamily="34" charset="0"/>
            </a:endParaRPr>
          </a:p>
        </p:txBody>
      </p:sp>
      <p:pic>
        <p:nvPicPr>
          <p:cNvPr id="85" name="Picture 84">
            <a:extLst>
              <a:ext uri="{FF2B5EF4-FFF2-40B4-BE49-F238E27FC236}">
                <a16:creationId xmlns:a16="http://schemas.microsoft.com/office/drawing/2014/main" id="{C7E8292D-8370-7B8E-1F70-D285EB453D84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8638" y="1547635"/>
            <a:ext cx="3478428" cy="1770364"/>
          </a:xfrm>
          <a:prstGeom prst="rect">
            <a:avLst/>
          </a:prstGeom>
        </p:spPr>
      </p:pic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EC8A9306-A50D-9833-871E-D04869AC799A}"/>
              </a:ext>
            </a:extLst>
          </p:cNvPr>
          <p:cNvCxnSpPr/>
          <p:nvPr/>
        </p:nvCxnSpPr>
        <p:spPr>
          <a:xfrm>
            <a:off x="3116829" y="3800802"/>
            <a:ext cx="0" cy="2437541"/>
          </a:xfrm>
          <a:prstGeom prst="line">
            <a:avLst/>
          </a:prstGeom>
          <a:ln w="15875">
            <a:solidFill>
              <a:srgbClr val="7E7D7E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6D1B8F52-4AAF-87A8-34C3-FB11A709C200}"/>
              </a:ext>
            </a:extLst>
          </p:cNvPr>
          <p:cNvCxnSpPr/>
          <p:nvPr/>
        </p:nvCxnSpPr>
        <p:spPr>
          <a:xfrm>
            <a:off x="5329600" y="3782579"/>
            <a:ext cx="0" cy="2437541"/>
          </a:xfrm>
          <a:prstGeom prst="line">
            <a:avLst/>
          </a:prstGeom>
          <a:ln w="15875">
            <a:solidFill>
              <a:srgbClr val="7E7D7E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C48D0824-E636-2CD1-D5D8-931CA0307C17}"/>
              </a:ext>
            </a:extLst>
          </p:cNvPr>
          <p:cNvCxnSpPr/>
          <p:nvPr/>
        </p:nvCxnSpPr>
        <p:spPr>
          <a:xfrm>
            <a:off x="7455160" y="3821603"/>
            <a:ext cx="0" cy="2437541"/>
          </a:xfrm>
          <a:prstGeom prst="line">
            <a:avLst/>
          </a:prstGeom>
          <a:ln w="15875">
            <a:solidFill>
              <a:srgbClr val="7E7D7E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5439920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ouple of men standing in front of an airplane&#10;&#10;Description automatically generated with medium confidence">
            <a:extLst>
              <a:ext uri="{FF2B5EF4-FFF2-40B4-BE49-F238E27FC236}">
                <a16:creationId xmlns:a16="http://schemas.microsoft.com/office/drawing/2014/main" id="{C80D6594-FD9E-953C-ADFB-36E16164A6E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1737" y="-11358"/>
            <a:ext cx="4573306" cy="6858000"/>
          </a:xfrm>
          <a:prstGeom prst="rect">
            <a:avLst/>
          </a:prstGeom>
        </p:spPr>
      </p:pic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5B71F9C2-A147-4DB5-B02D-5D1D35642ABB}"/>
              </a:ext>
            </a:extLst>
          </p:cNvPr>
          <p:cNvCxnSpPr>
            <a:cxnSpLocks/>
          </p:cNvCxnSpPr>
          <p:nvPr/>
        </p:nvCxnSpPr>
        <p:spPr>
          <a:xfrm>
            <a:off x="466069" y="443060"/>
            <a:ext cx="0" cy="6052008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8" name="Oval 47">
            <a:extLst>
              <a:ext uri="{FF2B5EF4-FFF2-40B4-BE49-F238E27FC236}">
                <a16:creationId xmlns:a16="http://schemas.microsoft.com/office/drawing/2014/main" id="{E2656A98-50E1-4AAC-BB6D-DD7800204E87}"/>
              </a:ext>
            </a:extLst>
          </p:cNvPr>
          <p:cNvSpPr/>
          <p:nvPr/>
        </p:nvSpPr>
        <p:spPr>
          <a:xfrm>
            <a:off x="382834" y="6415672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B01A57F5-9A6E-4600-B4FD-E8BD58FF2B19}"/>
              </a:ext>
            </a:extLst>
          </p:cNvPr>
          <p:cNvSpPr/>
          <p:nvPr/>
        </p:nvSpPr>
        <p:spPr>
          <a:xfrm>
            <a:off x="382834" y="342496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A983A63B-0A83-48D2-9635-24B3B4F207AE}"/>
              </a:ext>
            </a:extLst>
          </p:cNvPr>
          <p:cNvSpPr/>
          <p:nvPr/>
        </p:nvSpPr>
        <p:spPr>
          <a:xfrm>
            <a:off x="382834" y="618549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D7EB4250-604A-41BA-AB31-A06C16B1205F}"/>
              </a:ext>
            </a:extLst>
          </p:cNvPr>
          <p:cNvSpPr/>
          <p:nvPr/>
        </p:nvSpPr>
        <p:spPr>
          <a:xfrm>
            <a:off x="382834" y="894602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716BE019-850D-47B8-BB2D-11EB03551C77}"/>
              </a:ext>
            </a:extLst>
          </p:cNvPr>
          <p:cNvSpPr/>
          <p:nvPr/>
        </p:nvSpPr>
        <p:spPr>
          <a:xfrm>
            <a:off x="382834" y="1170655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C0D14E71-4DA6-463C-B08B-72291A637324}"/>
              </a:ext>
            </a:extLst>
          </p:cNvPr>
          <p:cNvSpPr/>
          <p:nvPr/>
        </p:nvSpPr>
        <p:spPr>
          <a:xfrm>
            <a:off x="382834" y="1446708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A30CF61F-DCA3-4FE0-BB7F-3F4F88D7EE22}"/>
              </a:ext>
            </a:extLst>
          </p:cNvPr>
          <p:cNvSpPr/>
          <p:nvPr/>
        </p:nvSpPr>
        <p:spPr>
          <a:xfrm>
            <a:off x="382834" y="1722761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95496E41-9C12-4CA7-A195-2C1683832458}"/>
              </a:ext>
            </a:extLst>
          </p:cNvPr>
          <p:cNvSpPr/>
          <p:nvPr/>
        </p:nvSpPr>
        <p:spPr>
          <a:xfrm>
            <a:off x="382834" y="1998814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73EFC16A-941A-42D2-ACEF-99A837B30A23}"/>
              </a:ext>
            </a:extLst>
          </p:cNvPr>
          <p:cNvSpPr/>
          <p:nvPr/>
        </p:nvSpPr>
        <p:spPr>
          <a:xfrm>
            <a:off x="382834" y="2274867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A5D1FB8E-C63A-473D-850A-88B79BB06B12}"/>
              </a:ext>
            </a:extLst>
          </p:cNvPr>
          <p:cNvSpPr/>
          <p:nvPr/>
        </p:nvSpPr>
        <p:spPr>
          <a:xfrm>
            <a:off x="382834" y="2550920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290E6ACF-1BBF-4668-A0FF-F64CEECC0EBC}"/>
              </a:ext>
            </a:extLst>
          </p:cNvPr>
          <p:cNvSpPr/>
          <p:nvPr/>
        </p:nvSpPr>
        <p:spPr>
          <a:xfrm>
            <a:off x="382834" y="2826973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119F6804-D5BD-4972-BA73-5E6D329CA3C3}"/>
              </a:ext>
            </a:extLst>
          </p:cNvPr>
          <p:cNvSpPr/>
          <p:nvPr/>
        </p:nvSpPr>
        <p:spPr>
          <a:xfrm>
            <a:off x="382834" y="3103026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398B5455-40C7-4031-9A6B-2CA55F731B89}"/>
              </a:ext>
            </a:extLst>
          </p:cNvPr>
          <p:cNvSpPr/>
          <p:nvPr/>
        </p:nvSpPr>
        <p:spPr>
          <a:xfrm>
            <a:off x="382834" y="3379079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C77D7E83-CB39-4178-99B0-A862D6A0433D}"/>
              </a:ext>
            </a:extLst>
          </p:cNvPr>
          <p:cNvSpPr/>
          <p:nvPr/>
        </p:nvSpPr>
        <p:spPr>
          <a:xfrm>
            <a:off x="382834" y="3655132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6CE25C65-60BA-43BB-BC7E-D80166D04F21}"/>
              </a:ext>
            </a:extLst>
          </p:cNvPr>
          <p:cNvSpPr/>
          <p:nvPr/>
        </p:nvSpPr>
        <p:spPr>
          <a:xfrm>
            <a:off x="382834" y="3931185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B96F8E06-4028-437F-B1C7-65C71CF2FB6F}"/>
              </a:ext>
            </a:extLst>
          </p:cNvPr>
          <p:cNvSpPr/>
          <p:nvPr/>
        </p:nvSpPr>
        <p:spPr>
          <a:xfrm>
            <a:off x="382834" y="4207238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3352F304-06A0-4D46-A7E3-D69CCE04ACC2}"/>
              </a:ext>
            </a:extLst>
          </p:cNvPr>
          <p:cNvSpPr/>
          <p:nvPr/>
        </p:nvSpPr>
        <p:spPr>
          <a:xfrm>
            <a:off x="382834" y="4483291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0E90BBFB-E41F-4B0A-BC97-9B501A6AFB6E}"/>
              </a:ext>
            </a:extLst>
          </p:cNvPr>
          <p:cNvSpPr/>
          <p:nvPr/>
        </p:nvSpPr>
        <p:spPr>
          <a:xfrm>
            <a:off x="382834" y="4759344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2E41C555-AFB1-4563-84BD-E73C30D2D497}"/>
              </a:ext>
            </a:extLst>
          </p:cNvPr>
          <p:cNvSpPr/>
          <p:nvPr/>
        </p:nvSpPr>
        <p:spPr>
          <a:xfrm>
            <a:off x="382834" y="5035397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1EC21EC8-958D-4B36-B69C-4FF20518B627}"/>
              </a:ext>
            </a:extLst>
          </p:cNvPr>
          <p:cNvSpPr/>
          <p:nvPr/>
        </p:nvSpPr>
        <p:spPr>
          <a:xfrm>
            <a:off x="382834" y="5311450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BB8F28F9-A9BD-4F58-AF00-7050851406C4}"/>
              </a:ext>
            </a:extLst>
          </p:cNvPr>
          <p:cNvSpPr/>
          <p:nvPr/>
        </p:nvSpPr>
        <p:spPr>
          <a:xfrm>
            <a:off x="382834" y="5587503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70471858-775E-494B-AB6B-6B3622B06D6E}"/>
              </a:ext>
            </a:extLst>
          </p:cNvPr>
          <p:cNvSpPr/>
          <p:nvPr/>
        </p:nvSpPr>
        <p:spPr>
          <a:xfrm>
            <a:off x="382834" y="5863556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C5DE00E6-E3F2-41F9-87D4-775C6E9D2C1E}"/>
              </a:ext>
            </a:extLst>
          </p:cNvPr>
          <p:cNvSpPr/>
          <p:nvPr/>
        </p:nvSpPr>
        <p:spPr>
          <a:xfrm>
            <a:off x="382834" y="6139609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60A20365-3E97-42D8-B38C-884085157ADE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97983" y="4472161"/>
            <a:ext cx="3292383" cy="2378161"/>
          </a:xfrm>
          <a:prstGeom prst="rect">
            <a:avLst/>
          </a:prstGeom>
        </p:spPr>
      </p:pic>
      <p:pic>
        <p:nvPicPr>
          <p:cNvPr id="38" name="Picture 37" descr="Text&#10;&#10;Description automatically generated with medium confidence">
            <a:extLst>
              <a:ext uri="{FF2B5EF4-FFF2-40B4-BE49-F238E27FC236}">
                <a16:creationId xmlns:a16="http://schemas.microsoft.com/office/drawing/2014/main" id="{39E87F4E-9883-4463-BFA6-AC1FB59F9D3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4175" y="6106651"/>
            <a:ext cx="1841766" cy="876648"/>
          </a:xfrm>
          <a:prstGeom prst="rect">
            <a:avLst/>
          </a:prstGeom>
        </p:spPr>
      </p:pic>
      <p:pic>
        <p:nvPicPr>
          <p:cNvPr id="139" name="Picture 138">
            <a:extLst>
              <a:ext uri="{FF2B5EF4-FFF2-40B4-BE49-F238E27FC236}">
                <a16:creationId xmlns:a16="http://schemas.microsoft.com/office/drawing/2014/main" id="{99324304-8DC2-4770-B60B-FB7FB2BF1BF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22228" y="-22715"/>
            <a:ext cx="5076444" cy="6880715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5B304B4C-796C-AA49-D3F6-C74A0E4E4B20}"/>
              </a:ext>
            </a:extLst>
          </p:cNvPr>
          <p:cNvSpPr txBox="1"/>
          <p:nvPr/>
        </p:nvSpPr>
        <p:spPr>
          <a:xfrm>
            <a:off x="921434" y="1253890"/>
            <a:ext cx="10305109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646562"/>
                </a:solidFill>
                <a:latin typeface="Source Sans Pro" panose="020B0503030403020204" pitchFamily="34" charset="0"/>
              </a:rPr>
              <a:t>New Daily service to London Heathrow starts March 26</a:t>
            </a:r>
            <a:r>
              <a:rPr lang="en-US" sz="2400" baseline="30000" dirty="0">
                <a:solidFill>
                  <a:srgbClr val="646562"/>
                </a:solidFill>
                <a:latin typeface="Source Sans Pro" panose="020B0503030403020204" pitchFamily="34" charset="0"/>
              </a:rPr>
              <a:t>th</a:t>
            </a:r>
            <a:r>
              <a:rPr lang="en-US" sz="2400" dirty="0">
                <a:solidFill>
                  <a:srgbClr val="646562"/>
                </a:solidFill>
                <a:latin typeface="Source Sans Pro" panose="020B0503030403020204" pitchFamily="34" charset="0"/>
              </a:rPr>
              <a:t> with Aer Lingus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646562"/>
                </a:solidFill>
                <a:latin typeface="Source Sans Pro" panose="020B0503030403020204" pitchFamily="34" charset="0"/>
              </a:rPr>
              <a:t>First time in the airports 37-year history that we will be connected to one of Europe’s major international airport hubs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646562"/>
                </a:solidFill>
                <a:latin typeface="Source Sans Pro" panose="020B0503030403020204" pitchFamily="34" charset="0"/>
              </a:rPr>
              <a:t>Seamless connections via London Heathrow Airport to North America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646562"/>
                </a:solidFill>
                <a:latin typeface="Source Sans Pro" panose="020B0503030403020204" pitchFamily="34" charset="0"/>
              </a:rPr>
              <a:t>Onward connectivity to 80+ destinations worldwide</a:t>
            </a:r>
            <a:endParaRPr lang="en-US" sz="1000" dirty="0">
              <a:solidFill>
                <a:srgbClr val="646562"/>
              </a:solidFill>
              <a:latin typeface="Source Sans Pro" panose="020B0503030403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646562"/>
                </a:solidFill>
                <a:latin typeface="Source Sans Pro" panose="020B0503030403020204" pitchFamily="34" charset="0"/>
              </a:rPr>
              <a:t>Aer Lingus currently has partnerships with a network of airlines including,</a:t>
            </a:r>
          </a:p>
          <a:p>
            <a:r>
              <a:rPr lang="en-US" sz="2400" dirty="0">
                <a:solidFill>
                  <a:srgbClr val="646562"/>
                </a:solidFill>
                <a:latin typeface="Source Sans Pro" panose="020B0503030403020204" pitchFamily="34" charset="0"/>
              </a:rPr>
              <a:t>     Air Canada, Alaska Airlines, American Airlines, British Airways, Iberia, </a:t>
            </a:r>
          </a:p>
          <a:p>
            <a:r>
              <a:rPr lang="en-US" sz="2400" dirty="0">
                <a:solidFill>
                  <a:srgbClr val="646562"/>
                </a:solidFill>
                <a:latin typeface="Source Sans Pro" panose="020B0503030403020204" pitchFamily="34" charset="0"/>
              </a:rPr>
              <a:t>     JetBlue and United Airlines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646562"/>
                </a:solidFill>
                <a:latin typeface="Source Sans Pro" panose="020B0503030403020204" pitchFamily="34" charset="0"/>
              </a:rPr>
              <a:t>British Airways codeshares on Aer Lingus services which </a:t>
            </a:r>
          </a:p>
          <a:p>
            <a:r>
              <a:rPr lang="en-US" sz="2400" dirty="0">
                <a:solidFill>
                  <a:srgbClr val="646562"/>
                </a:solidFill>
                <a:latin typeface="Source Sans Pro" panose="020B0503030403020204" pitchFamily="34" charset="0"/>
              </a:rPr>
              <a:t>      will offer global access from Ireland West Airport      </a:t>
            </a:r>
          </a:p>
          <a:p>
            <a:r>
              <a:rPr lang="en-US" sz="2400" dirty="0">
                <a:solidFill>
                  <a:srgbClr val="646562"/>
                </a:solidFill>
                <a:latin typeface="Source Sans Pro" panose="020B0503030403020204" pitchFamily="34" charset="0"/>
              </a:rPr>
              <a:t>      to/from UK and London Heathrow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646562"/>
                </a:solidFill>
                <a:latin typeface="Source Sans Pro" panose="020B0503030403020204" pitchFamily="34" charset="0"/>
              </a:rPr>
              <a:t>Major boost for businesses in the region</a:t>
            </a:r>
          </a:p>
        </p:txBody>
      </p:sp>
      <p:sp>
        <p:nvSpPr>
          <p:cNvPr id="39" name="Title 2">
            <a:extLst>
              <a:ext uri="{FF2B5EF4-FFF2-40B4-BE49-F238E27FC236}">
                <a16:creationId xmlns:a16="http://schemas.microsoft.com/office/drawing/2014/main" id="{6BB7FB44-0476-402A-8289-847A287CE3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78"/>
            <a:ext cx="9258841" cy="1325563"/>
          </a:xfrm>
        </p:spPr>
        <p:txBody>
          <a:bodyPr>
            <a:normAutofit/>
          </a:bodyPr>
          <a:lstStyle/>
          <a:p>
            <a:r>
              <a:rPr lang="en-GB" sz="3600" b="1" dirty="0">
                <a:solidFill>
                  <a:srgbClr val="7E7D7E"/>
                </a:solidFill>
              </a:rPr>
              <a:t>New – London Heathrow Route</a:t>
            </a:r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187ACFE2-E679-683C-7277-0997EA636D1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7235" y="3861642"/>
            <a:ext cx="3515072" cy="2513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989884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Picture 95">
            <a:extLst>
              <a:ext uri="{FF2B5EF4-FFF2-40B4-BE49-F238E27FC236}">
                <a16:creationId xmlns:a16="http://schemas.microsoft.com/office/drawing/2014/main" id="{48AF2140-CB5A-BAE7-6114-F8FB272426D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5044" y="7679"/>
            <a:ext cx="5867363" cy="6842644"/>
          </a:xfrm>
          <a:prstGeom prst="rect">
            <a:avLst/>
          </a:prstGeom>
        </p:spPr>
      </p:pic>
      <p:pic>
        <p:nvPicPr>
          <p:cNvPr id="139" name="Picture 138">
            <a:extLst>
              <a:ext uri="{FF2B5EF4-FFF2-40B4-BE49-F238E27FC236}">
                <a16:creationId xmlns:a16="http://schemas.microsoft.com/office/drawing/2014/main" id="{99324304-8DC2-4770-B60B-FB7FB2BF1BF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28976" y="-21175"/>
            <a:ext cx="2788913" cy="6879175"/>
          </a:xfrm>
          <a:prstGeom prst="rect">
            <a:avLst/>
          </a:prstGeom>
        </p:spPr>
      </p:pic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70E7CFAB-12DA-4D89-BAC7-8256F20B3385}"/>
              </a:ext>
            </a:extLst>
          </p:cNvPr>
          <p:cNvCxnSpPr>
            <a:cxnSpLocks/>
          </p:cNvCxnSpPr>
          <p:nvPr/>
        </p:nvCxnSpPr>
        <p:spPr>
          <a:xfrm>
            <a:off x="466069" y="443060"/>
            <a:ext cx="0" cy="6052008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8" name="Oval 47">
            <a:extLst>
              <a:ext uri="{FF2B5EF4-FFF2-40B4-BE49-F238E27FC236}">
                <a16:creationId xmlns:a16="http://schemas.microsoft.com/office/drawing/2014/main" id="{E990320B-D231-42DD-A227-99E9A65FDB1E}"/>
              </a:ext>
            </a:extLst>
          </p:cNvPr>
          <p:cNvSpPr/>
          <p:nvPr/>
        </p:nvSpPr>
        <p:spPr>
          <a:xfrm>
            <a:off x="382834" y="6415672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9D1D7521-9495-40F5-8CB5-0C3D3FD2D6D2}"/>
              </a:ext>
            </a:extLst>
          </p:cNvPr>
          <p:cNvSpPr/>
          <p:nvPr/>
        </p:nvSpPr>
        <p:spPr>
          <a:xfrm>
            <a:off x="382834" y="342496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4E86AD5B-760B-42F4-8F0B-5BBC7756DA6F}"/>
              </a:ext>
            </a:extLst>
          </p:cNvPr>
          <p:cNvSpPr/>
          <p:nvPr/>
        </p:nvSpPr>
        <p:spPr>
          <a:xfrm>
            <a:off x="382834" y="618549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ADFD6330-CDF7-4E90-A75A-CB2D3D875558}"/>
              </a:ext>
            </a:extLst>
          </p:cNvPr>
          <p:cNvSpPr/>
          <p:nvPr/>
        </p:nvSpPr>
        <p:spPr>
          <a:xfrm>
            <a:off x="382834" y="894602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4F694263-031A-4A01-B156-AB9E7C93B7E2}"/>
              </a:ext>
            </a:extLst>
          </p:cNvPr>
          <p:cNvSpPr/>
          <p:nvPr/>
        </p:nvSpPr>
        <p:spPr>
          <a:xfrm>
            <a:off x="382834" y="1170655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EA2FA804-C096-4AC4-8565-E18179BAF83A}"/>
              </a:ext>
            </a:extLst>
          </p:cNvPr>
          <p:cNvSpPr/>
          <p:nvPr/>
        </p:nvSpPr>
        <p:spPr>
          <a:xfrm>
            <a:off x="382834" y="1446708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590C910E-5046-4D79-8214-606DBCB9F6CE}"/>
              </a:ext>
            </a:extLst>
          </p:cNvPr>
          <p:cNvSpPr/>
          <p:nvPr/>
        </p:nvSpPr>
        <p:spPr>
          <a:xfrm>
            <a:off x="382834" y="1722761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B45E7DF9-36E7-49AC-8CDA-657D4727E479}"/>
              </a:ext>
            </a:extLst>
          </p:cNvPr>
          <p:cNvSpPr/>
          <p:nvPr/>
        </p:nvSpPr>
        <p:spPr>
          <a:xfrm>
            <a:off x="382834" y="1998814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9D7CA6CF-9A27-4180-A454-F08E8D451375}"/>
              </a:ext>
            </a:extLst>
          </p:cNvPr>
          <p:cNvSpPr/>
          <p:nvPr/>
        </p:nvSpPr>
        <p:spPr>
          <a:xfrm>
            <a:off x="382834" y="2274867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1E7B9248-1EBB-4C51-889A-1AE5E3862515}"/>
              </a:ext>
            </a:extLst>
          </p:cNvPr>
          <p:cNvSpPr/>
          <p:nvPr/>
        </p:nvSpPr>
        <p:spPr>
          <a:xfrm>
            <a:off x="382834" y="2550920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3193F6E3-0AA0-44A2-AEAB-D90B9FC1503E}"/>
              </a:ext>
            </a:extLst>
          </p:cNvPr>
          <p:cNvSpPr/>
          <p:nvPr/>
        </p:nvSpPr>
        <p:spPr>
          <a:xfrm>
            <a:off x="382834" y="2826973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1FA9B988-93BB-456B-ABEF-DDCA836FA38A}"/>
              </a:ext>
            </a:extLst>
          </p:cNvPr>
          <p:cNvSpPr/>
          <p:nvPr/>
        </p:nvSpPr>
        <p:spPr>
          <a:xfrm>
            <a:off x="382834" y="3103026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5D476A01-22AF-4A76-BC4A-DF39A156C2AF}"/>
              </a:ext>
            </a:extLst>
          </p:cNvPr>
          <p:cNvSpPr/>
          <p:nvPr/>
        </p:nvSpPr>
        <p:spPr>
          <a:xfrm>
            <a:off x="382834" y="3379079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68288A5C-091B-4DCE-9882-C83A973FD86B}"/>
              </a:ext>
            </a:extLst>
          </p:cNvPr>
          <p:cNvSpPr/>
          <p:nvPr/>
        </p:nvSpPr>
        <p:spPr>
          <a:xfrm>
            <a:off x="382834" y="3655132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D03D18F0-4005-4372-B071-BC353AD75BB4}"/>
              </a:ext>
            </a:extLst>
          </p:cNvPr>
          <p:cNvSpPr/>
          <p:nvPr/>
        </p:nvSpPr>
        <p:spPr>
          <a:xfrm>
            <a:off x="382834" y="3931185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A49492EF-8447-42C4-A406-78053818A7FC}"/>
              </a:ext>
            </a:extLst>
          </p:cNvPr>
          <p:cNvSpPr/>
          <p:nvPr/>
        </p:nvSpPr>
        <p:spPr>
          <a:xfrm>
            <a:off x="382834" y="4207238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265F90D5-84B8-4FDC-B629-EE7D8D52A9E8}"/>
              </a:ext>
            </a:extLst>
          </p:cNvPr>
          <p:cNvSpPr/>
          <p:nvPr/>
        </p:nvSpPr>
        <p:spPr>
          <a:xfrm>
            <a:off x="382834" y="4483291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7CF1088D-AE90-4377-B115-48241A8CB76B}"/>
              </a:ext>
            </a:extLst>
          </p:cNvPr>
          <p:cNvSpPr/>
          <p:nvPr/>
        </p:nvSpPr>
        <p:spPr>
          <a:xfrm>
            <a:off x="382834" y="4759344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71DEFE85-AF3A-4170-A6F3-8541923E42D1}"/>
              </a:ext>
            </a:extLst>
          </p:cNvPr>
          <p:cNvSpPr/>
          <p:nvPr/>
        </p:nvSpPr>
        <p:spPr>
          <a:xfrm>
            <a:off x="382834" y="5035397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09C38975-2E3F-453E-AEC1-04575162D290}"/>
              </a:ext>
            </a:extLst>
          </p:cNvPr>
          <p:cNvSpPr/>
          <p:nvPr/>
        </p:nvSpPr>
        <p:spPr>
          <a:xfrm>
            <a:off x="382834" y="5311450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020080B6-0B48-40DD-BFF3-A84B40B4C268}"/>
              </a:ext>
            </a:extLst>
          </p:cNvPr>
          <p:cNvSpPr/>
          <p:nvPr/>
        </p:nvSpPr>
        <p:spPr>
          <a:xfrm>
            <a:off x="382834" y="5587503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977F8553-49EC-4473-9FFB-E5BDD1F9C80B}"/>
              </a:ext>
            </a:extLst>
          </p:cNvPr>
          <p:cNvSpPr/>
          <p:nvPr/>
        </p:nvSpPr>
        <p:spPr>
          <a:xfrm>
            <a:off x="382834" y="5863556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45F2C944-C83F-4792-B7BF-2E06B0F5B93D}"/>
              </a:ext>
            </a:extLst>
          </p:cNvPr>
          <p:cNvSpPr/>
          <p:nvPr/>
        </p:nvSpPr>
        <p:spPr>
          <a:xfrm>
            <a:off x="382834" y="6139609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499713FF-CE35-457F-8385-94A5A8C6FD20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06757" y="4531192"/>
            <a:ext cx="3295650" cy="2330260"/>
          </a:xfrm>
          <a:prstGeom prst="rect">
            <a:avLst/>
          </a:prstGeom>
        </p:spPr>
      </p:pic>
      <p:pic>
        <p:nvPicPr>
          <p:cNvPr id="40" name="Picture 39" descr="Text&#10;&#10;Description automatically generated with medium confidence">
            <a:extLst>
              <a:ext uri="{FF2B5EF4-FFF2-40B4-BE49-F238E27FC236}">
                <a16:creationId xmlns:a16="http://schemas.microsoft.com/office/drawing/2014/main" id="{AA0F5D31-6D4B-427C-88AB-AAC48BC51F2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4175" y="6112616"/>
            <a:ext cx="1841766" cy="876648"/>
          </a:xfrm>
          <a:prstGeom prst="rect">
            <a:avLst/>
          </a:prstGeom>
        </p:spPr>
      </p:pic>
      <p:sp>
        <p:nvSpPr>
          <p:cNvPr id="38" name="Title 2">
            <a:extLst>
              <a:ext uri="{FF2B5EF4-FFF2-40B4-BE49-F238E27FC236}">
                <a16:creationId xmlns:a16="http://schemas.microsoft.com/office/drawing/2014/main" id="{7208AB97-57AA-1B84-E472-8092FB637B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78"/>
            <a:ext cx="9258841" cy="1325563"/>
          </a:xfrm>
        </p:spPr>
        <p:txBody>
          <a:bodyPr>
            <a:normAutofit/>
          </a:bodyPr>
          <a:lstStyle/>
          <a:p>
            <a:r>
              <a:rPr lang="en-GB" sz="3600" b="1" dirty="0">
                <a:solidFill>
                  <a:srgbClr val="7E7D7E"/>
                </a:solidFill>
              </a:rPr>
              <a:t>Regional Economic Driver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18D4AC13-258A-3DB4-83FD-C9B8625B6261}"/>
              </a:ext>
            </a:extLst>
          </p:cNvPr>
          <p:cNvSpPr/>
          <p:nvPr/>
        </p:nvSpPr>
        <p:spPr>
          <a:xfrm>
            <a:off x="838200" y="682348"/>
            <a:ext cx="873943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eaLnBrk="1" hangingPunct="1">
              <a:buNone/>
              <a:defRPr/>
            </a:pPr>
            <a:endParaRPr lang="en-IE" altLang="en-US" sz="1400" dirty="0">
              <a:solidFill>
                <a:srgbClr val="7E7D7E"/>
              </a:solidFill>
              <a:latin typeface="Source Sans Pro" panose="020B0503030403020204" pitchFamily="34" charset="0"/>
            </a:endParaRPr>
          </a:p>
          <a:p>
            <a:pPr marL="0" indent="0" eaLnBrk="1" hangingPunct="1">
              <a:buNone/>
              <a:defRPr/>
            </a:pPr>
            <a:r>
              <a:rPr lang="en-IE" altLang="en-US" sz="1400" dirty="0">
                <a:solidFill>
                  <a:srgbClr val="7E7D7E"/>
                </a:solidFill>
                <a:latin typeface="Source Sans Pro" panose="020B0503030403020204" pitchFamily="34" charset="0"/>
              </a:rPr>
              <a:t>Over 250,000 visitors to the region annually to the West Coast of Ireland</a:t>
            </a:r>
          </a:p>
        </p:txBody>
      </p:sp>
      <p:pic>
        <p:nvPicPr>
          <p:cNvPr id="44" name="Picture 8" descr="Ireland">
            <a:hlinkClick r:id="rId7"/>
            <a:extLst>
              <a:ext uri="{FF2B5EF4-FFF2-40B4-BE49-F238E27FC236}">
                <a16:creationId xmlns:a16="http://schemas.microsoft.com/office/drawing/2014/main" id="{55A6524D-40A7-ADDE-EF25-D99D8E4A42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79099" y="2171358"/>
            <a:ext cx="3162300" cy="409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" name="Text Box 9">
            <a:extLst>
              <a:ext uri="{FF2B5EF4-FFF2-40B4-BE49-F238E27FC236}">
                <a16:creationId xmlns:a16="http://schemas.microsoft.com/office/drawing/2014/main" id="{CFD82894-CEE9-C785-D209-CEEAE3D13B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8524" y="3953904"/>
            <a:ext cx="1057275" cy="244475"/>
          </a:xfrm>
          <a:prstGeom prst="rect">
            <a:avLst/>
          </a:prstGeom>
          <a:solidFill>
            <a:srgbClr val="00758D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2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2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IE" altLang="en-US" sz="1000" b="1" dirty="0">
                <a:solidFill>
                  <a:schemeClr val="bg1"/>
                </a:solidFill>
                <a:latin typeface="Arial" panose="020B0604020202020204" pitchFamily="34" charset="0"/>
              </a:rPr>
              <a:t>Galway – 38%</a:t>
            </a:r>
            <a:endParaRPr lang="en-GB" altLang="en-US" sz="10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6" name="Text Box 12">
            <a:extLst>
              <a:ext uri="{FF2B5EF4-FFF2-40B4-BE49-F238E27FC236}">
                <a16:creationId xmlns:a16="http://schemas.microsoft.com/office/drawing/2014/main" id="{37E8BEB1-2616-A4EB-5BC3-DF71760F5B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98249" y="2985529"/>
            <a:ext cx="965200" cy="244475"/>
          </a:xfrm>
          <a:prstGeom prst="rect">
            <a:avLst/>
          </a:prstGeom>
          <a:solidFill>
            <a:srgbClr val="00758D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2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2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IE" altLang="en-US" sz="1000" b="1" dirty="0">
                <a:solidFill>
                  <a:schemeClr val="bg1"/>
                </a:solidFill>
                <a:latin typeface="Arial" panose="020B0604020202020204" pitchFamily="34" charset="0"/>
              </a:rPr>
              <a:t>Sligo – 28%</a:t>
            </a:r>
            <a:endParaRPr lang="en-GB" altLang="en-US" sz="10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71" name="Text Box 13">
            <a:extLst>
              <a:ext uri="{FF2B5EF4-FFF2-40B4-BE49-F238E27FC236}">
                <a16:creationId xmlns:a16="http://schemas.microsoft.com/office/drawing/2014/main" id="{47244171-F77C-799C-3BC7-5A8CA6FC5B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49024" y="3309379"/>
            <a:ext cx="1038225" cy="244475"/>
          </a:xfrm>
          <a:prstGeom prst="rect">
            <a:avLst/>
          </a:prstGeom>
          <a:solidFill>
            <a:srgbClr val="00758D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2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2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IE" altLang="en-US" sz="1000" b="1" dirty="0">
                <a:solidFill>
                  <a:schemeClr val="bg1"/>
                </a:solidFill>
                <a:latin typeface="Arial" panose="020B0604020202020204" pitchFamily="34" charset="0"/>
              </a:rPr>
              <a:t>Leitrim – 7%</a:t>
            </a:r>
            <a:endParaRPr lang="en-GB" altLang="en-US" sz="10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72" name="Text Box 14">
            <a:extLst>
              <a:ext uri="{FF2B5EF4-FFF2-40B4-BE49-F238E27FC236}">
                <a16:creationId xmlns:a16="http://schemas.microsoft.com/office/drawing/2014/main" id="{3F4249D6-91AB-82CE-49E0-FB57798998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39649" y="3939617"/>
            <a:ext cx="1371600" cy="244475"/>
          </a:xfrm>
          <a:prstGeom prst="rect">
            <a:avLst/>
          </a:prstGeom>
          <a:solidFill>
            <a:srgbClr val="00758D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2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2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IE" altLang="en-US" sz="1000" b="1" dirty="0">
                <a:solidFill>
                  <a:schemeClr val="bg1"/>
                </a:solidFill>
                <a:latin typeface="Arial" panose="020B0604020202020204" pitchFamily="34" charset="0"/>
              </a:rPr>
              <a:t>Westmeath – 1%</a:t>
            </a:r>
            <a:endParaRPr lang="en-GB" altLang="en-US" sz="10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73" name="Text Box 15">
            <a:extLst>
              <a:ext uri="{FF2B5EF4-FFF2-40B4-BE49-F238E27FC236}">
                <a16:creationId xmlns:a16="http://schemas.microsoft.com/office/drawing/2014/main" id="{31FE6E5C-91DF-992A-D6FE-BEF7DC5ABE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53999" y="4320617"/>
            <a:ext cx="1047750" cy="244475"/>
          </a:xfrm>
          <a:prstGeom prst="rect">
            <a:avLst/>
          </a:prstGeom>
          <a:solidFill>
            <a:srgbClr val="00758D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2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2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IE" altLang="en-US" sz="1000" b="1" dirty="0">
                <a:solidFill>
                  <a:schemeClr val="bg1"/>
                </a:solidFill>
                <a:latin typeface="Arial" panose="020B0604020202020204" pitchFamily="34" charset="0"/>
              </a:rPr>
              <a:t>Offaly – 1%</a:t>
            </a:r>
            <a:endParaRPr lang="en-GB" altLang="en-US" sz="10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74" name="Text Box 16">
            <a:extLst>
              <a:ext uri="{FF2B5EF4-FFF2-40B4-BE49-F238E27FC236}">
                <a16:creationId xmlns:a16="http://schemas.microsoft.com/office/drawing/2014/main" id="{256B2230-C167-87AB-6BC7-D68833ECE5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38074" y="3328429"/>
            <a:ext cx="1139825" cy="244475"/>
          </a:xfrm>
          <a:prstGeom prst="rect">
            <a:avLst/>
          </a:prstGeom>
          <a:solidFill>
            <a:srgbClr val="00758D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2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2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IE" altLang="en-US" sz="1000" b="1" dirty="0">
                <a:solidFill>
                  <a:schemeClr val="bg1"/>
                </a:solidFill>
                <a:latin typeface="Arial" panose="020B0604020202020204" pitchFamily="34" charset="0"/>
              </a:rPr>
              <a:t>Longford – 1%</a:t>
            </a:r>
            <a:endParaRPr lang="en-GB" altLang="en-US" sz="10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75" name="Text Box 19">
            <a:extLst>
              <a:ext uri="{FF2B5EF4-FFF2-40B4-BE49-F238E27FC236}">
                <a16:creationId xmlns:a16="http://schemas.microsoft.com/office/drawing/2014/main" id="{5DB57762-B362-A71B-8EFA-3B26138419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0799" y="4442854"/>
            <a:ext cx="1057275" cy="244475"/>
          </a:xfrm>
          <a:prstGeom prst="rect">
            <a:avLst/>
          </a:prstGeom>
          <a:solidFill>
            <a:srgbClr val="00758D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2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2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IE" altLang="en-US" sz="1000" b="1" dirty="0">
                <a:solidFill>
                  <a:schemeClr val="bg1"/>
                </a:solidFill>
                <a:latin typeface="Arial" panose="020B0604020202020204" pitchFamily="34" charset="0"/>
              </a:rPr>
              <a:t>Clare – 7%</a:t>
            </a:r>
            <a:endParaRPr lang="en-GB" altLang="en-US" sz="10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76" name="Text Box 12">
            <a:extLst>
              <a:ext uri="{FF2B5EF4-FFF2-40B4-BE49-F238E27FC236}">
                <a16:creationId xmlns:a16="http://schemas.microsoft.com/office/drawing/2014/main" id="{A3BB3F7D-678E-A2C1-FE70-A00C34E736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60249" y="2450541"/>
            <a:ext cx="1044576" cy="246221"/>
          </a:xfrm>
          <a:prstGeom prst="rect">
            <a:avLst/>
          </a:prstGeom>
          <a:solidFill>
            <a:srgbClr val="00758D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2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2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IE" altLang="en-US" sz="1000" b="1" dirty="0">
                <a:solidFill>
                  <a:schemeClr val="bg1"/>
                </a:solidFill>
                <a:latin typeface="Arial" panose="020B0604020202020204" pitchFamily="34" charset="0"/>
              </a:rPr>
              <a:t>Donegal– 12%</a:t>
            </a:r>
            <a:endParaRPr lang="en-GB" altLang="en-US" sz="10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77" name="Picture 76">
            <a:extLst>
              <a:ext uri="{FF2B5EF4-FFF2-40B4-BE49-F238E27FC236}">
                <a16:creationId xmlns:a16="http://schemas.microsoft.com/office/drawing/2014/main" id="{9F71D2C1-15F1-7B80-2300-728C6C4DBC13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6936" y="3781325"/>
            <a:ext cx="1962063" cy="1582990"/>
          </a:xfrm>
          <a:prstGeom prst="rect">
            <a:avLst/>
          </a:prstGeom>
        </p:spPr>
      </p:pic>
      <p:sp>
        <p:nvSpPr>
          <p:cNvPr id="78" name="Rectangle 77">
            <a:extLst>
              <a:ext uri="{FF2B5EF4-FFF2-40B4-BE49-F238E27FC236}">
                <a16:creationId xmlns:a16="http://schemas.microsoft.com/office/drawing/2014/main" id="{BDEB2452-7194-D4E3-3DBE-0111D66AC44C}"/>
              </a:ext>
            </a:extLst>
          </p:cNvPr>
          <p:cNvSpPr/>
          <p:nvPr/>
        </p:nvSpPr>
        <p:spPr>
          <a:xfrm>
            <a:off x="791369" y="2887407"/>
            <a:ext cx="1965608" cy="133685"/>
          </a:xfrm>
          <a:prstGeom prst="rect">
            <a:avLst/>
          </a:prstGeom>
          <a:solidFill>
            <a:srgbClr val="31A68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Content Placeholder 3">
            <a:extLst>
              <a:ext uri="{FF2B5EF4-FFF2-40B4-BE49-F238E27FC236}">
                <a16:creationId xmlns:a16="http://schemas.microsoft.com/office/drawing/2014/main" id="{3D6614E4-2DD9-954B-D150-77399B25F63C}"/>
              </a:ext>
            </a:extLst>
          </p:cNvPr>
          <p:cNvSpPr txBox="1">
            <a:spLocks/>
          </p:cNvSpPr>
          <p:nvPr/>
        </p:nvSpPr>
        <p:spPr>
          <a:xfrm>
            <a:off x="2889351" y="3518673"/>
            <a:ext cx="2900881" cy="707886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Font typeface="Arial"/>
              <a:buNone/>
            </a:pPr>
            <a:r>
              <a:rPr lang="en-US" sz="2000" dirty="0">
                <a:solidFill>
                  <a:schemeClr val="bg1"/>
                </a:solidFill>
                <a:latin typeface="Source Sans Pro" panose="020B0503030403020204" pitchFamily="34" charset="0"/>
                <a:cs typeface="Trebuchet MS"/>
              </a:rPr>
              <a:t>€170m+ spend                                annually in the region</a:t>
            </a: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9A61B741-8450-7822-A892-C90EBEFCDC6F}"/>
              </a:ext>
            </a:extLst>
          </p:cNvPr>
          <p:cNvSpPr/>
          <p:nvPr/>
        </p:nvSpPr>
        <p:spPr>
          <a:xfrm>
            <a:off x="3344239" y="2899693"/>
            <a:ext cx="1981779" cy="127951"/>
          </a:xfrm>
          <a:prstGeom prst="rect">
            <a:avLst/>
          </a:prstGeom>
          <a:solidFill>
            <a:srgbClr val="A1C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    </a:t>
            </a:r>
          </a:p>
        </p:txBody>
      </p:sp>
      <p:pic>
        <p:nvPicPr>
          <p:cNvPr id="81" name="Picture 80">
            <a:extLst>
              <a:ext uri="{FF2B5EF4-FFF2-40B4-BE49-F238E27FC236}">
                <a16:creationId xmlns:a16="http://schemas.microsoft.com/office/drawing/2014/main" id="{70DBA14D-9AA5-71FA-93AF-29A7CC3ED8C6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44240" y="1373336"/>
            <a:ext cx="1981779" cy="1529481"/>
          </a:xfrm>
          <a:prstGeom prst="rect">
            <a:avLst/>
          </a:prstGeom>
        </p:spPr>
      </p:pic>
      <p:pic>
        <p:nvPicPr>
          <p:cNvPr id="82" name="Picture 81">
            <a:extLst>
              <a:ext uri="{FF2B5EF4-FFF2-40B4-BE49-F238E27FC236}">
                <a16:creationId xmlns:a16="http://schemas.microsoft.com/office/drawing/2014/main" id="{7A20AE49-920A-B8B7-E2B6-1AA511619C51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1369" y="1373337"/>
            <a:ext cx="1965608" cy="1514069"/>
          </a:xfrm>
          <a:prstGeom prst="rect">
            <a:avLst/>
          </a:prstGeom>
        </p:spPr>
      </p:pic>
      <p:sp>
        <p:nvSpPr>
          <p:cNvPr id="83" name="Rectangle 82">
            <a:extLst>
              <a:ext uri="{FF2B5EF4-FFF2-40B4-BE49-F238E27FC236}">
                <a16:creationId xmlns:a16="http://schemas.microsoft.com/office/drawing/2014/main" id="{9949EE34-1A6C-7B7E-AC8B-0D12040EA99E}"/>
              </a:ext>
            </a:extLst>
          </p:cNvPr>
          <p:cNvSpPr/>
          <p:nvPr/>
        </p:nvSpPr>
        <p:spPr>
          <a:xfrm>
            <a:off x="789488" y="5369694"/>
            <a:ext cx="1967489" cy="133685"/>
          </a:xfrm>
          <a:prstGeom prst="rect">
            <a:avLst/>
          </a:prstGeom>
          <a:solidFill>
            <a:srgbClr val="31A68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4" name="Picture 83">
            <a:extLst>
              <a:ext uri="{FF2B5EF4-FFF2-40B4-BE49-F238E27FC236}">
                <a16:creationId xmlns:a16="http://schemas.microsoft.com/office/drawing/2014/main" id="{329F7D52-9F4E-17B9-6337-5861EC5C94A8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23794" y="3783319"/>
            <a:ext cx="1994289" cy="1722839"/>
          </a:xfrm>
          <a:prstGeom prst="rect">
            <a:avLst/>
          </a:prstGeom>
        </p:spPr>
      </p:pic>
      <p:sp>
        <p:nvSpPr>
          <p:cNvPr id="85" name="Rectangle 84">
            <a:extLst>
              <a:ext uri="{FF2B5EF4-FFF2-40B4-BE49-F238E27FC236}">
                <a16:creationId xmlns:a16="http://schemas.microsoft.com/office/drawing/2014/main" id="{C26B9F2B-EBBC-DAA8-38BF-F1D7E3DE05A0}"/>
              </a:ext>
            </a:extLst>
          </p:cNvPr>
          <p:cNvSpPr/>
          <p:nvPr/>
        </p:nvSpPr>
        <p:spPr>
          <a:xfrm>
            <a:off x="3323794" y="5383711"/>
            <a:ext cx="1994289" cy="127951"/>
          </a:xfrm>
          <a:prstGeom prst="rect">
            <a:avLst/>
          </a:prstGeom>
          <a:solidFill>
            <a:srgbClr val="A1C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    </a:t>
            </a:r>
          </a:p>
        </p:txBody>
      </p:sp>
      <p:sp>
        <p:nvSpPr>
          <p:cNvPr id="86" name="Text Box 11">
            <a:extLst>
              <a:ext uri="{FF2B5EF4-FFF2-40B4-BE49-F238E27FC236}">
                <a16:creationId xmlns:a16="http://schemas.microsoft.com/office/drawing/2014/main" id="{64B5E024-A3D4-D735-B4C6-F9A616C9CE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90362" y="3617354"/>
            <a:ext cx="1414462" cy="244475"/>
          </a:xfrm>
          <a:prstGeom prst="rect">
            <a:avLst/>
          </a:prstGeom>
          <a:solidFill>
            <a:srgbClr val="00758D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2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2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IE" altLang="en-US" sz="1000" b="1" dirty="0">
                <a:solidFill>
                  <a:schemeClr val="bg1"/>
                </a:solidFill>
                <a:latin typeface="Arial" panose="020B0604020202020204" pitchFamily="34" charset="0"/>
              </a:rPr>
              <a:t>Roscommon – 13%</a:t>
            </a:r>
            <a:endParaRPr lang="en-GB" altLang="en-US" sz="10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87" name="Content Placeholder 3">
            <a:extLst>
              <a:ext uri="{FF2B5EF4-FFF2-40B4-BE49-F238E27FC236}">
                <a16:creationId xmlns:a16="http://schemas.microsoft.com/office/drawing/2014/main" id="{7AD23CFD-6804-78D6-DF74-BD0FBF72A168}"/>
              </a:ext>
            </a:extLst>
          </p:cNvPr>
          <p:cNvSpPr txBox="1">
            <a:spLocks/>
          </p:cNvSpPr>
          <p:nvPr/>
        </p:nvSpPr>
        <p:spPr>
          <a:xfrm>
            <a:off x="475269" y="3027644"/>
            <a:ext cx="2527300" cy="584775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Font typeface="Arial"/>
              <a:buNone/>
            </a:pPr>
            <a:r>
              <a:rPr lang="en-US" sz="1600" dirty="0">
                <a:solidFill>
                  <a:srgbClr val="7E7D7E"/>
                </a:solidFill>
                <a:latin typeface="Source Sans Pro" panose="020B0503030403020204" pitchFamily="34" charset="0"/>
                <a:cs typeface="Trebuchet MS"/>
              </a:rPr>
              <a:t>250,000 annual overseas visitors to the regions</a:t>
            </a:r>
          </a:p>
        </p:txBody>
      </p:sp>
      <p:sp>
        <p:nvSpPr>
          <p:cNvPr id="88" name="Content Placeholder 3">
            <a:extLst>
              <a:ext uri="{FF2B5EF4-FFF2-40B4-BE49-F238E27FC236}">
                <a16:creationId xmlns:a16="http://schemas.microsoft.com/office/drawing/2014/main" id="{9A80821C-2144-8D12-294C-DA09BAD5F1E3}"/>
              </a:ext>
            </a:extLst>
          </p:cNvPr>
          <p:cNvSpPr txBox="1">
            <a:spLocks/>
          </p:cNvSpPr>
          <p:nvPr/>
        </p:nvSpPr>
        <p:spPr>
          <a:xfrm>
            <a:off x="2884041" y="3061036"/>
            <a:ext cx="2900881" cy="584775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Font typeface="Arial"/>
              <a:buNone/>
            </a:pPr>
            <a:r>
              <a:rPr lang="en-US" sz="1600" dirty="0">
                <a:solidFill>
                  <a:srgbClr val="7E7D7E"/>
                </a:solidFill>
                <a:latin typeface="Source Sans Pro" panose="020B0503030403020204" pitchFamily="34" charset="0"/>
                <a:cs typeface="Trebuchet MS"/>
              </a:rPr>
              <a:t>€180m+ spend                                annually in the region</a:t>
            </a:r>
          </a:p>
        </p:txBody>
      </p:sp>
      <p:sp>
        <p:nvSpPr>
          <p:cNvPr id="89" name="Content Placeholder 3">
            <a:extLst>
              <a:ext uri="{FF2B5EF4-FFF2-40B4-BE49-F238E27FC236}">
                <a16:creationId xmlns:a16="http://schemas.microsoft.com/office/drawing/2014/main" id="{30A8652D-AA53-83BE-E175-19B057EFC97D}"/>
              </a:ext>
            </a:extLst>
          </p:cNvPr>
          <p:cNvSpPr txBox="1">
            <a:spLocks/>
          </p:cNvSpPr>
          <p:nvPr/>
        </p:nvSpPr>
        <p:spPr>
          <a:xfrm>
            <a:off x="462068" y="5540484"/>
            <a:ext cx="2527300" cy="584775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Font typeface="Arial"/>
              <a:buNone/>
            </a:pPr>
            <a:r>
              <a:rPr lang="en-US" sz="1600" dirty="0">
                <a:solidFill>
                  <a:srgbClr val="7E7D7E"/>
                </a:solidFill>
                <a:latin typeface="Source Sans Pro" panose="020B0503030403020204" pitchFamily="34" charset="0"/>
                <a:cs typeface="Trebuchet MS"/>
              </a:rPr>
              <a:t>900,000+ annual bed nights in the region</a:t>
            </a:r>
          </a:p>
        </p:txBody>
      </p:sp>
      <p:sp>
        <p:nvSpPr>
          <p:cNvPr id="90" name="Content Placeholder 3">
            <a:extLst>
              <a:ext uri="{FF2B5EF4-FFF2-40B4-BE49-F238E27FC236}">
                <a16:creationId xmlns:a16="http://schemas.microsoft.com/office/drawing/2014/main" id="{DA0C6C43-4B86-9760-9E83-DDC406BC79C7}"/>
              </a:ext>
            </a:extLst>
          </p:cNvPr>
          <p:cNvSpPr txBox="1">
            <a:spLocks/>
          </p:cNvSpPr>
          <p:nvPr/>
        </p:nvSpPr>
        <p:spPr>
          <a:xfrm>
            <a:off x="3034294" y="5547934"/>
            <a:ext cx="2527300" cy="584775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Font typeface="Arial"/>
              <a:buNone/>
            </a:pPr>
            <a:r>
              <a:rPr lang="en-US" sz="1600" dirty="0">
                <a:solidFill>
                  <a:srgbClr val="7E7D7E"/>
                </a:solidFill>
                <a:latin typeface="Source Sans Pro" panose="020B0503030403020204" pitchFamily="34" charset="0"/>
                <a:cs typeface="Trebuchet MS"/>
              </a:rPr>
              <a:t>Supporting 3,177 jobs in the region</a:t>
            </a:r>
          </a:p>
        </p:txBody>
      </p:sp>
      <p:sp>
        <p:nvSpPr>
          <p:cNvPr id="95" name="Text Box 5">
            <a:extLst>
              <a:ext uri="{FF2B5EF4-FFF2-40B4-BE49-F238E27FC236}">
                <a16:creationId xmlns:a16="http://schemas.microsoft.com/office/drawing/2014/main" id="{5648D295-8D6B-7DFB-7534-1DB75F12F6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37484" y="2506053"/>
            <a:ext cx="6645361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2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2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IE" altLang="en-US" sz="1000" b="1" dirty="0">
                <a:solidFill>
                  <a:schemeClr val="bg1"/>
                </a:solidFill>
                <a:latin typeface="Source Sans Pro Light" panose="020B0403030403020204" pitchFamily="34" charset="0"/>
                <a:ea typeface="MS PGothic" panose="020B0600070205080204" pitchFamily="34" charset="-128"/>
              </a:rPr>
              <a:t>Destinations of inbound visitors through the airport</a:t>
            </a:r>
            <a:endParaRPr lang="en-GB" altLang="en-US" sz="1000" b="1" dirty="0">
              <a:solidFill>
                <a:schemeClr val="bg1"/>
              </a:solidFill>
              <a:latin typeface="Source Sans Pro Light" panose="020B0403030403020204" pitchFamily="34" charset="0"/>
              <a:ea typeface="MS PGothic" panose="020B0600070205080204" pitchFamily="34" charset="-128"/>
            </a:endParaRPr>
          </a:p>
        </p:txBody>
      </p:sp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49D3273C-04D2-EA75-B4E8-5853233EA8BF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450" y="6155335"/>
            <a:ext cx="1263005" cy="629482"/>
          </a:xfrm>
          <a:prstGeom prst="rect">
            <a:avLst/>
          </a:prstGeom>
        </p:spPr>
      </p:pic>
      <p:sp>
        <p:nvSpPr>
          <p:cNvPr id="2" name="Text Box 10">
            <a:extLst>
              <a:ext uri="{FF2B5EF4-FFF2-40B4-BE49-F238E27FC236}">
                <a16:creationId xmlns:a16="http://schemas.microsoft.com/office/drawing/2014/main" id="{71A10759-BD3C-E6D5-738F-088E8CC81D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5003" y="3615648"/>
            <a:ext cx="1057275" cy="244475"/>
          </a:xfrm>
          <a:prstGeom prst="rect">
            <a:avLst/>
          </a:prstGeom>
          <a:solidFill>
            <a:srgbClr val="00758D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2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2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IE" altLang="en-US" sz="1000" b="1" dirty="0">
                <a:solidFill>
                  <a:schemeClr val="bg1"/>
                </a:solidFill>
                <a:latin typeface="Arial" panose="020B0604020202020204" pitchFamily="34" charset="0"/>
              </a:rPr>
              <a:t>Mayo – 75%</a:t>
            </a:r>
            <a:endParaRPr lang="en-GB" altLang="en-US" sz="10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45746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5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5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5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5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4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3000"/>
                            </p:stCondLst>
                            <p:childTnLst>
                              <p:par>
                                <p:cTn id="7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1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3500"/>
                            </p:stCondLst>
                            <p:childTnLst>
                              <p:par>
                                <p:cTn id="8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6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8" grpId="0" animBg="1"/>
      <p:bldP spid="79" grpId="0"/>
      <p:bldP spid="80" grpId="0" animBg="1"/>
      <p:bldP spid="83" grpId="0" animBg="1"/>
      <p:bldP spid="85" grpId="0" animBg="1"/>
      <p:bldP spid="86" grpId="0" animBg="1"/>
      <p:bldP spid="87" grpId="0"/>
      <p:bldP spid="88" grpId="0"/>
      <p:bldP spid="89" grpId="0"/>
      <p:bldP spid="90" grpId="0"/>
      <p:bldP spid="95" grpId="0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F32ADBF4-0B93-4461-BEB8-A0140919D434}"/>
              </a:ext>
            </a:extLst>
          </p:cNvPr>
          <p:cNvCxnSpPr>
            <a:cxnSpLocks/>
          </p:cNvCxnSpPr>
          <p:nvPr/>
        </p:nvCxnSpPr>
        <p:spPr>
          <a:xfrm>
            <a:off x="466069" y="443060"/>
            <a:ext cx="0" cy="6052008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8" name="Oval 47">
            <a:extLst>
              <a:ext uri="{FF2B5EF4-FFF2-40B4-BE49-F238E27FC236}">
                <a16:creationId xmlns:a16="http://schemas.microsoft.com/office/drawing/2014/main" id="{1FAEC30E-E18B-448F-B267-D04D85630B0C}"/>
              </a:ext>
            </a:extLst>
          </p:cNvPr>
          <p:cNvSpPr/>
          <p:nvPr/>
        </p:nvSpPr>
        <p:spPr>
          <a:xfrm>
            <a:off x="382834" y="6415672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2E0EDCCD-E1AA-40C8-818C-386590F2437E}"/>
              </a:ext>
            </a:extLst>
          </p:cNvPr>
          <p:cNvSpPr/>
          <p:nvPr/>
        </p:nvSpPr>
        <p:spPr>
          <a:xfrm>
            <a:off x="382834" y="342496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63E1553E-56D4-4AEA-AD6A-8565EAC3CD06}"/>
              </a:ext>
            </a:extLst>
          </p:cNvPr>
          <p:cNvSpPr/>
          <p:nvPr/>
        </p:nvSpPr>
        <p:spPr>
          <a:xfrm>
            <a:off x="382834" y="618549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4A008514-03B2-44F4-BDED-F6E7FA2FB909}"/>
              </a:ext>
            </a:extLst>
          </p:cNvPr>
          <p:cNvSpPr/>
          <p:nvPr/>
        </p:nvSpPr>
        <p:spPr>
          <a:xfrm>
            <a:off x="382834" y="894602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CF81BF9D-A27B-49C9-AC2A-9553313A0205}"/>
              </a:ext>
            </a:extLst>
          </p:cNvPr>
          <p:cNvSpPr/>
          <p:nvPr/>
        </p:nvSpPr>
        <p:spPr>
          <a:xfrm>
            <a:off x="382834" y="1170655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05A2ECED-4F66-4C13-92F0-9D14AA1D042E}"/>
              </a:ext>
            </a:extLst>
          </p:cNvPr>
          <p:cNvSpPr/>
          <p:nvPr/>
        </p:nvSpPr>
        <p:spPr>
          <a:xfrm>
            <a:off x="382834" y="1446708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082E5AFA-2D80-4D6A-B143-C15CAC00A117}"/>
              </a:ext>
            </a:extLst>
          </p:cNvPr>
          <p:cNvSpPr/>
          <p:nvPr/>
        </p:nvSpPr>
        <p:spPr>
          <a:xfrm>
            <a:off x="382834" y="1722761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9B22886C-3936-445B-A30A-9607532CDD0B}"/>
              </a:ext>
            </a:extLst>
          </p:cNvPr>
          <p:cNvSpPr/>
          <p:nvPr/>
        </p:nvSpPr>
        <p:spPr>
          <a:xfrm>
            <a:off x="382834" y="1998814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B17CA900-A05F-4931-96AC-7FB9F68FF971}"/>
              </a:ext>
            </a:extLst>
          </p:cNvPr>
          <p:cNvSpPr/>
          <p:nvPr/>
        </p:nvSpPr>
        <p:spPr>
          <a:xfrm>
            <a:off x="382834" y="2274867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D331429A-0A3B-423C-B08C-3DCE35872176}"/>
              </a:ext>
            </a:extLst>
          </p:cNvPr>
          <p:cNvSpPr/>
          <p:nvPr/>
        </p:nvSpPr>
        <p:spPr>
          <a:xfrm>
            <a:off x="382834" y="2550920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6CC60869-7CAC-4D17-9ACD-185B2DA73812}"/>
              </a:ext>
            </a:extLst>
          </p:cNvPr>
          <p:cNvSpPr/>
          <p:nvPr/>
        </p:nvSpPr>
        <p:spPr>
          <a:xfrm>
            <a:off x="382834" y="2826973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3C431B15-1CC1-410D-95BD-DA9892630394}"/>
              </a:ext>
            </a:extLst>
          </p:cNvPr>
          <p:cNvSpPr/>
          <p:nvPr/>
        </p:nvSpPr>
        <p:spPr>
          <a:xfrm>
            <a:off x="382834" y="3103026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FD5629C3-7510-4FC2-AF4B-DB26EE77EB61}"/>
              </a:ext>
            </a:extLst>
          </p:cNvPr>
          <p:cNvSpPr/>
          <p:nvPr/>
        </p:nvSpPr>
        <p:spPr>
          <a:xfrm>
            <a:off x="382834" y="3379079"/>
            <a:ext cx="166471" cy="166471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7DF5ADAC-A41A-4A6B-940B-FFDE8CB1326F}"/>
              </a:ext>
            </a:extLst>
          </p:cNvPr>
          <p:cNvSpPr/>
          <p:nvPr/>
        </p:nvSpPr>
        <p:spPr>
          <a:xfrm>
            <a:off x="382834" y="3655132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D8AD4D6C-7B0B-4E16-AA80-EFAEB07B3D44}"/>
              </a:ext>
            </a:extLst>
          </p:cNvPr>
          <p:cNvSpPr/>
          <p:nvPr/>
        </p:nvSpPr>
        <p:spPr>
          <a:xfrm>
            <a:off x="382834" y="3931185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A8558569-4E48-423E-8C84-943FADA63C58}"/>
              </a:ext>
            </a:extLst>
          </p:cNvPr>
          <p:cNvSpPr/>
          <p:nvPr/>
        </p:nvSpPr>
        <p:spPr>
          <a:xfrm>
            <a:off x="382834" y="4207238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509B44CB-0D67-4864-ACBE-520E8AA1BD2C}"/>
              </a:ext>
            </a:extLst>
          </p:cNvPr>
          <p:cNvSpPr/>
          <p:nvPr/>
        </p:nvSpPr>
        <p:spPr>
          <a:xfrm>
            <a:off x="382834" y="4483291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0ED32367-92C8-4D1C-BCCA-FC4B43ADF7CD}"/>
              </a:ext>
            </a:extLst>
          </p:cNvPr>
          <p:cNvSpPr/>
          <p:nvPr/>
        </p:nvSpPr>
        <p:spPr>
          <a:xfrm>
            <a:off x="382834" y="4759344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1238F55F-1794-4F4A-8D23-4CA85E78C77E}"/>
              </a:ext>
            </a:extLst>
          </p:cNvPr>
          <p:cNvSpPr/>
          <p:nvPr/>
        </p:nvSpPr>
        <p:spPr>
          <a:xfrm>
            <a:off x="382834" y="5035397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D5D4EBDE-B23F-4B04-8A9F-D9B895D85335}"/>
              </a:ext>
            </a:extLst>
          </p:cNvPr>
          <p:cNvSpPr/>
          <p:nvPr/>
        </p:nvSpPr>
        <p:spPr>
          <a:xfrm>
            <a:off x="382834" y="5311450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F3E36B61-0FB2-4387-8D96-928E097CB1BC}"/>
              </a:ext>
            </a:extLst>
          </p:cNvPr>
          <p:cNvSpPr/>
          <p:nvPr/>
        </p:nvSpPr>
        <p:spPr>
          <a:xfrm>
            <a:off x="382834" y="5587503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DC081DC8-AC57-4950-83EF-2D2CC7E4228F}"/>
              </a:ext>
            </a:extLst>
          </p:cNvPr>
          <p:cNvSpPr/>
          <p:nvPr/>
        </p:nvSpPr>
        <p:spPr>
          <a:xfrm>
            <a:off x="382834" y="5863556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0C185753-D165-420A-A5A8-E4A3FB31B20E}"/>
              </a:ext>
            </a:extLst>
          </p:cNvPr>
          <p:cNvSpPr/>
          <p:nvPr/>
        </p:nvSpPr>
        <p:spPr>
          <a:xfrm>
            <a:off x="382834" y="6139609"/>
            <a:ext cx="166471" cy="1664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200" b="1" dirty="0"/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EEA61403-970D-41F2-A364-B88EF0F41C2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45310" y="4516678"/>
            <a:ext cx="3267863" cy="2330260"/>
          </a:xfrm>
          <a:prstGeom prst="rect">
            <a:avLst/>
          </a:prstGeom>
        </p:spPr>
      </p:pic>
      <p:pic>
        <p:nvPicPr>
          <p:cNvPr id="39" name="Picture 38" descr="Text&#10;&#10;Description automatically generated with medium confidence">
            <a:extLst>
              <a:ext uri="{FF2B5EF4-FFF2-40B4-BE49-F238E27FC236}">
                <a16:creationId xmlns:a16="http://schemas.microsoft.com/office/drawing/2014/main" id="{E97DBA7E-39BA-4A12-8A7A-DB3B79AC694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3700" y="6112616"/>
            <a:ext cx="1826237" cy="876648"/>
          </a:xfrm>
          <a:prstGeom prst="rect">
            <a:avLst/>
          </a:prstGeom>
        </p:spPr>
      </p:pic>
      <p:pic>
        <p:nvPicPr>
          <p:cNvPr id="7" name="Picture 6" descr="A couple of airplanes at an airport&#10;&#10;Description automatically generated with medium confidence">
            <a:extLst>
              <a:ext uri="{FF2B5EF4-FFF2-40B4-BE49-F238E27FC236}">
                <a16:creationId xmlns:a16="http://schemas.microsoft.com/office/drawing/2014/main" id="{8B9CBE4D-4B9C-312E-0985-AF4867B32AE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32331" y="28561"/>
            <a:ext cx="5759669" cy="6829439"/>
          </a:xfrm>
          <a:prstGeom prst="rect">
            <a:avLst/>
          </a:prstGeom>
        </p:spPr>
      </p:pic>
      <p:pic>
        <p:nvPicPr>
          <p:cNvPr id="145" name="Picture 144">
            <a:extLst>
              <a:ext uri="{FF2B5EF4-FFF2-40B4-BE49-F238E27FC236}">
                <a16:creationId xmlns:a16="http://schemas.microsoft.com/office/drawing/2014/main" id="{7097073D-BEAB-4A83-B3E1-7AFE2549DA5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65567" y="7678"/>
            <a:ext cx="2788913" cy="6858000"/>
          </a:xfrm>
          <a:prstGeom prst="rect">
            <a:avLst/>
          </a:prstGeom>
        </p:spPr>
      </p:pic>
      <p:sp>
        <p:nvSpPr>
          <p:cNvPr id="4" name="Title 2">
            <a:extLst>
              <a:ext uri="{FF2B5EF4-FFF2-40B4-BE49-F238E27FC236}">
                <a16:creationId xmlns:a16="http://schemas.microsoft.com/office/drawing/2014/main" id="{E1BA7ED1-6D6F-4415-8ABC-2F515F7BC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78"/>
            <a:ext cx="9258841" cy="1325563"/>
          </a:xfrm>
        </p:spPr>
        <p:txBody>
          <a:bodyPr>
            <a:normAutofit/>
          </a:bodyPr>
          <a:lstStyle/>
          <a:p>
            <a:r>
              <a:rPr lang="en-GB" sz="3600" b="1" dirty="0">
                <a:solidFill>
                  <a:srgbClr val="7E7D7E"/>
                </a:solidFill>
              </a:rPr>
              <a:t>Airport’s Key Regional Position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80DFA9-6B89-0B5C-5B5F-F4223705ABAA}"/>
              </a:ext>
            </a:extLst>
          </p:cNvPr>
          <p:cNvSpPr txBox="1"/>
          <p:nvPr/>
        </p:nvSpPr>
        <p:spPr>
          <a:xfrm>
            <a:off x="838200" y="1090099"/>
            <a:ext cx="7525877" cy="66300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ts val="2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spc="-20" dirty="0">
                <a:solidFill>
                  <a:srgbClr val="7E7D7E"/>
                </a:solidFill>
              </a:rPr>
              <a:t>Identified by Government as a key transport infrastructure hub in NDP 2018-2027 &amp; Project Ireland 2040 &amp; in the NAP</a:t>
            </a:r>
          </a:p>
          <a:p>
            <a:pPr marL="342900" indent="-342900">
              <a:spcBef>
                <a:spcPts val="2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spc="-20" dirty="0">
                <a:solidFill>
                  <a:srgbClr val="7E7D7E"/>
                </a:solidFill>
              </a:rPr>
              <a:t>Acknowledged as one of the state’s 4 main airports, and a critical driver of economic and tourism development along the WAW, Atlantic Economic Corridor</a:t>
            </a:r>
          </a:p>
          <a:p>
            <a:pPr marL="342900" indent="-342900">
              <a:spcBef>
                <a:spcPts val="2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spc="-20" dirty="0">
                <a:solidFill>
                  <a:srgbClr val="7E7D7E"/>
                </a:solidFill>
              </a:rPr>
              <a:t>Key part of DTTAS Regional Airport’s </a:t>
            </a:r>
            <a:r>
              <a:rPr lang="en-US" sz="2400" spc="-20" dirty="0" err="1">
                <a:solidFill>
                  <a:srgbClr val="7E7D7E"/>
                </a:solidFill>
              </a:rPr>
              <a:t>programme</a:t>
            </a:r>
            <a:r>
              <a:rPr lang="en-US" sz="2400" spc="-20" dirty="0">
                <a:solidFill>
                  <a:srgbClr val="7E7D7E"/>
                </a:solidFill>
              </a:rPr>
              <a:t> and 2023 budget continues RAP funding for Regional Airports</a:t>
            </a:r>
          </a:p>
          <a:p>
            <a:pPr marL="342900" indent="-342900">
              <a:spcBef>
                <a:spcPts val="2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spc="-20" dirty="0">
                <a:solidFill>
                  <a:srgbClr val="7E7D7E"/>
                </a:solidFill>
              </a:rPr>
              <a:t>Significant capital expenditure </a:t>
            </a:r>
            <a:r>
              <a:rPr lang="en-US" sz="2400" spc="-20" dirty="0" err="1">
                <a:solidFill>
                  <a:srgbClr val="7E7D7E"/>
                </a:solidFill>
              </a:rPr>
              <a:t>programme</a:t>
            </a:r>
            <a:r>
              <a:rPr lang="en-US" sz="2400" spc="-20" dirty="0">
                <a:solidFill>
                  <a:srgbClr val="7E7D7E"/>
                </a:solidFill>
              </a:rPr>
              <a:t> planned over next 5 years of c €30m</a:t>
            </a:r>
          </a:p>
          <a:p>
            <a:pPr marL="342900" indent="-342900">
              <a:spcBef>
                <a:spcPts val="2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spc="-20" dirty="0">
                <a:solidFill>
                  <a:srgbClr val="7E7D7E"/>
                </a:solidFill>
              </a:rPr>
              <a:t>Key projects include safety expansion of Airport’s main parking Apron, electrical upgrade and ongoing upgrades of the Airport’s Fire, ATC and Security infrastructure</a:t>
            </a:r>
          </a:p>
          <a:p>
            <a:pPr marL="342900" indent="-342900">
              <a:spcBef>
                <a:spcPts val="2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/>
            </a:pPr>
            <a:endParaRPr lang="en-US" sz="2400" spc="-20" dirty="0">
              <a:solidFill>
                <a:srgbClr val="7E7D7E"/>
              </a:solidFill>
            </a:endParaRPr>
          </a:p>
          <a:p>
            <a:pPr>
              <a:spcBef>
                <a:spcPts val="200"/>
              </a:spcBef>
              <a:spcAft>
                <a:spcPts val="500"/>
              </a:spcAft>
              <a:defRPr/>
            </a:pPr>
            <a:endParaRPr lang="en-US" sz="2400" spc="-20" dirty="0">
              <a:solidFill>
                <a:srgbClr val="7E7D7E"/>
              </a:solidFill>
            </a:endParaRPr>
          </a:p>
          <a:p>
            <a:pPr fontAlgn="auto">
              <a:spcBef>
                <a:spcPts val="200"/>
              </a:spcBef>
              <a:spcAft>
                <a:spcPts val="500"/>
              </a:spcAft>
              <a:defRPr/>
            </a:pPr>
            <a:endParaRPr lang="en-US" sz="2400" spc="-20" dirty="0">
              <a:solidFill>
                <a:srgbClr val="7E7D7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6578875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Rezcomm">
  <a:themeElements>
    <a:clrScheme name="Rezcomm 2020">
      <a:dk1>
        <a:sysClr val="windowText" lastClr="000000"/>
      </a:dk1>
      <a:lt1>
        <a:sysClr val="window" lastClr="FFFFFF"/>
      </a:lt1>
      <a:dk2>
        <a:srgbClr val="544895"/>
      </a:dk2>
      <a:lt2>
        <a:srgbClr val="E7E6E6"/>
      </a:lt2>
      <a:accent1>
        <a:srgbClr val="544895"/>
      </a:accent1>
      <a:accent2>
        <a:srgbClr val="96C025"/>
      </a:accent2>
      <a:accent3>
        <a:srgbClr val="A5A5A5"/>
      </a:accent3>
      <a:accent4>
        <a:srgbClr val="E84187"/>
      </a:accent4>
      <a:accent5>
        <a:srgbClr val="00A19A"/>
      </a:accent5>
      <a:accent6>
        <a:srgbClr val="007DA8"/>
      </a:accent6>
      <a:hlink>
        <a:srgbClr val="E7343F"/>
      </a:hlink>
      <a:folHlink>
        <a:srgbClr val="F39200"/>
      </a:folHlink>
    </a:clrScheme>
    <a:fontScheme name="Rezcomm">
      <a:majorFont>
        <a:latin typeface="Museo Sans Rounded 1000"/>
        <a:ea typeface=""/>
        <a:cs typeface=""/>
      </a:majorFont>
      <a:minorFont>
        <a:latin typeface="Museo Sans 500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zcomm" id="{B5C68B1C-955B-428D-BA31-F5B1C8AC98AD}" vid="{7664FEF4-FEC8-4BE4-83C7-9E76D0D5D45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5C0CABE1139C14D80467E8ED0ED21F8" ma:contentTypeVersion="14" ma:contentTypeDescription="Create a new document." ma:contentTypeScope="" ma:versionID="c8b97a7a19eb13b2b382509c69539c1f">
  <xsd:schema xmlns:xsd="http://www.w3.org/2001/XMLSchema" xmlns:xs="http://www.w3.org/2001/XMLSchema" xmlns:p="http://schemas.microsoft.com/office/2006/metadata/properties" xmlns:ns2="64eb47c3-48c0-4418-927d-a2aba22ba776" xmlns:ns3="b503ffc0-c4ac-4348-aeb8-c2f617ebc03f" targetNamespace="http://schemas.microsoft.com/office/2006/metadata/properties" ma:root="true" ma:fieldsID="0ad1d75e6c2017398b77b29c2051f854" ns2:_="" ns3:_="">
    <xsd:import namespace="64eb47c3-48c0-4418-927d-a2aba22ba776"/>
    <xsd:import namespace="b503ffc0-c4ac-4348-aeb8-c2f617ebc03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Imag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eb47c3-48c0-4418-927d-a2aba22ba77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Image" ma:index="21" nillable="true" ma:displayName="Image" ma:format="Thumbnail" ma:internalName="Imag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503ffc0-c4ac-4348-aeb8-c2f617ebc03f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LengthInSeconds xmlns="64eb47c3-48c0-4418-927d-a2aba22ba776" xsi:nil="true"/>
    <Image xmlns="64eb47c3-48c0-4418-927d-a2aba22ba776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E1F31D3-9F9D-4BC5-9AE9-30D970BA403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4eb47c3-48c0-4418-927d-a2aba22ba776"/>
    <ds:schemaRef ds:uri="b503ffc0-c4ac-4348-aeb8-c2f617ebc03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C495FA6-757A-42CE-AD0E-D8B219BCE0C2}">
  <ds:schemaRefs>
    <ds:schemaRef ds:uri="64eb47c3-48c0-4418-927d-a2aba22ba776"/>
    <ds:schemaRef ds:uri="http://purl.org/dc/dcmitype/"/>
    <ds:schemaRef ds:uri="http://schemas.microsoft.com/office/2006/documentManagement/types"/>
    <ds:schemaRef ds:uri="http://purl.org/dc/elements/1.1/"/>
    <ds:schemaRef ds:uri="http://www.w3.org/XML/1998/namespace"/>
    <ds:schemaRef ds:uri="http://purl.org/dc/terms/"/>
    <ds:schemaRef ds:uri="b503ffc0-c4ac-4348-aeb8-c2f617ebc03f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C7446FAD-565E-4BA8-905F-81DBE3C1E68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16204</TotalTime>
  <Words>996</Words>
  <Application>Microsoft Office PowerPoint</Application>
  <PresentationFormat>Widescreen</PresentationFormat>
  <Paragraphs>188</Paragraphs>
  <Slides>14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Arial</vt:lpstr>
      <vt:lpstr>Calibri</vt:lpstr>
      <vt:lpstr>Museo Sans 500</vt:lpstr>
      <vt:lpstr>Museo Sans Rounded 100</vt:lpstr>
      <vt:lpstr>Museo Sans Rounded 1000</vt:lpstr>
      <vt:lpstr>Source Sans Pro</vt:lpstr>
      <vt:lpstr>Source Sans Pro Black</vt:lpstr>
      <vt:lpstr>Source Sans Pro Light</vt:lpstr>
      <vt:lpstr>Rezcomm</vt:lpstr>
      <vt:lpstr>Ireland West Airport Overview</vt:lpstr>
      <vt:lpstr>Ireland’s 4th Largest Airport</vt:lpstr>
      <vt:lpstr>Strong Recovery in PAX</vt:lpstr>
      <vt:lpstr>Growing Customer Base</vt:lpstr>
      <vt:lpstr>PowerPoint Presentation</vt:lpstr>
      <vt:lpstr>Route Expansion 2023</vt:lpstr>
      <vt:lpstr>New – London Heathrow Route</vt:lpstr>
      <vt:lpstr>Regional Economic Driver</vt:lpstr>
      <vt:lpstr>Airport’s Key Regional Position</vt:lpstr>
      <vt:lpstr>Deliverables for the region over the next 5 years</vt:lpstr>
      <vt:lpstr>Summary</vt:lpstr>
      <vt:lpstr>Innovation Exchange Challenge</vt:lpstr>
      <vt:lpstr>Innovation Exchange Challenge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‘plug-and-play’ airport marketplace for [CLIENT NAME]</dc:title>
  <dc:creator>Victoria Wallace</dc:creator>
  <cp:lastModifiedBy>Rachel Hubble</cp:lastModifiedBy>
  <cp:revision>154</cp:revision>
  <cp:lastPrinted>2022-04-19T10:15:59Z</cp:lastPrinted>
  <dcterms:created xsi:type="dcterms:W3CDTF">2020-08-13T16:37:56Z</dcterms:created>
  <dcterms:modified xsi:type="dcterms:W3CDTF">2023-06-26T07:48:08Z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0x01010045C0CABE1139C14D80467E8ED0ED21F8</vt:lpwstr>
  </property>
  <property fmtid="{D5CDD505-2E9C-101B-9397-08002B2CF9AE}" pid="3" name="Order">
    <vt:r8>44483000</vt:r8>
  </property>
  <property fmtid="{D5CDD505-2E9C-101B-9397-08002B2CF9AE}" pid="4" name="ComplianceAssetId">
    <vt:lpwstr/>
  </property>
  <property fmtid="{D5CDD505-2E9C-101B-9397-08002B2CF9AE}" pid="5" name="_ExtendedDescription">
    <vt:lpwstr/>
  </property>
</Properties>
</file>